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190" r:id="rId3"/>
    <p:sldId id="2191" r:id="rId4"/>
    <p:sldId id="2250" r:id="rId5"/>
    <p:sldId id="2239" r:id="rId6"/>
    <p:sldId id="2237" r:id="rId7"/>
    <p:sldId id="2236" r:id="rId8"/>
    <p:sldId id="2232" r:id="rId9"/>
    <p:sldId id="2240" r:id="rId10"/>
    <p:sldId id="2238" r:id="rId11"/>
    <p:sldId id="2192" r:id="rId12"/>
    <p:sldId id="2241" r:id="rId13"/>
    <p:sldId id="2243" r:id="rId14"/>
    <p:sldId id="2244" r:id="rId15"/>
    <p:sldId id="2245" r:id="rId16"/>
    <p:sldId id="2246" r:id="rId17"/>
    <p:sldId id="2247" r:id="rId18"/>
    <p:sldId id="2248" r:id="rId19"/>
    <p:sldId id="1884" r:id="rId20"/>
    <p:sldId id="2249" r:id="rId21"/>
    <p:sldId id="2254" r:id="rId22"/>
    <p:sldId id="2255" r:id="rId23"/>
    <p:sldId id="2256" r:id="rId24"/>
    <p:sldId id="2257" r:id="rId25"/>
    <p:sldId id="2258" r:id="rId26"/>
    <p:sldId id="2259" r:id="rId27"/>
    <p:sldId id="2260" r:id="rId28"/>
    <p:sldId id="2261" r:id="rId29"/>
    <p:sldId id="2262" r:id="rId30"/>
    <p:sldId id="2263" r:id="rId31"/>
    <p:sldId id="2264" r:id="rId32"/>
    <p:sldId id="2265" r:id="rId33"/>
    <p:sldId id="2267" r:id="rId34"/>
    <p:sldId id="2269" r:id="rId35"/>
    <p:sldId id="2266" r:id="rId36"/>
    <p:sldId id="2270" r:id="rId37"/>
    <p:sldId id="2271" r:id="rId38"/>
    <p:sldId id="2272" r:id="rId39"/>
    <p:sldId id="2273" r:id="rId40"/>
    <p:sldId id="2274" r:id="rId41"/>
    <p:sldId id="2275" r:id="rId42"/>
    <p:sldId id="2277" r:id="rId43"/>
    <p:sldId id="2278" r:id="rId44"/>
    <p:sldId id="2276" r:id="rId45"/>
    <p:sldId id="2196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FF0003"/>
    <a:srgbClr val="66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3" autoAdjust="0"/>
    <p:restoredTop sz="82126" autoAdjust="0"/>
  </p:normalViewPr>
  <p:slideViewPr>
    <p:cSldViewPr snapToObjects="1">
      <p:cViewPr varScale="1">
        <p:scale>
          <a:sx n="57" d="100"/>
          <a:sy n="57" d="100"/>
        </p:scale>
        <p:origin x="1120" y="168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mud/#!what-is-mud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isco.com/docs/mud/#!what-is-mud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.go.jp/files/000053921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.go.jp/files/000053921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.go.jp/files/000053921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.go.jp/files/000053921.pd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a.go.jp/files/000053921.pdf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rtf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ietf.org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69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356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70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1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50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Manufacturer Usage Description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(MUD) is an embedded software standard defined by the IETF that allows IoT Device makers to advertise device specifications, including the intended communication patterns for their device when it connects to the network.</a:t>
            </a:r>
          </a:p>
          <a:p>
            <a:r>
              <a:rPr lang="en-US" dirty="0">
                <a:hlinkClick r:id="rId3"/>
              </a:rPr>
              <a:t>https://developer.cisco.com/docs/mud/#!what-is-mud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34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Manufacturer Usage Description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(MUD) is an embedded software standard defined by the IETF that allows IoT Device makers to advertise device specifications, including the intended communication patterns for their device when it connects to the network.</a:t>
            </a:r>
          </a:p>
          <a:p>
            <a:r>
              <a:rPr lang="en-US" dirty="0">
                <a:hlinkClick r:id="rId3"/>
              </a:rPr>
              <a:t>https://developer.cisco.com/docs/mud/#!what-is-mud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43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emergente</a:t>
            </a:r>
            <a:r>
              <a:rPr lang="en-US" dirty="0"/>
              <a:t> que </a:t>
            </a:r>
            <a:r>
              <a:rPr lang="en-US" dirty="0" err="1"/>
              <a:t>suporta</a:t>
            </a:r>
            <a:r>
              <a:rPr lang="en-US" dirty="0"/>
              <a:t> </a:t>
            </a:r>
            <a:r>
              <a:rPr lang="en-US" dirty="0" err="1"/>
              <a:t>interligação</a:t>
            </a:r>
            <a:r>
              <a:rPr lang="en-US" dirty="0"/>
              <a:t> e </a:t>
            </a:r>
            <a:r>
              <a:rPr lang="en-US" dirty="0" err="1"/>
              <a:t>controlo</a:t>
            </a:r>
            <a:r>
              <a:rPr lang="en-US" dirty="0"/>
              <a:t> </a:t>
            </a:r>
            <a:r>
              <a:rPr lang="en-US" dirty="0" err="1"/>
              <a:t>inteligente</a:t>
            </a:r>
            <a:r>
              <a:rPr lang="en-US" dirty="0"/>
              <a:t> de </a:t>
            </a:r>
            <a:r>
              <a:rPr lang="en-US" dirty="0" err="1"/>
              <a:t>dispositivos</a:t>
            </a:r>
            <a:r>
              <a:rPr lang="en-US" dirty="0"/>
              <a:t> e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collaborem</a:t>
            </a:r>
            <a:r>
              <a:rPr lang="en-US" dirty="0"/>
              <a:t> entre </a:t>
            </a:r>
            <a:r>
              <a:rPr lang="en-US" dirty="0" err="1"/>
              <a:t>eles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466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https://www.ipa.go.jp/files/000053921.pdf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56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https://www.ipa.go.jp/files/000053921.pdf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7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https://www.ipa.go.jp/files/000053921.pdf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46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https://www.ipa.go.jp/files/000053921.pdf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84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https://www.ipa.go.jp/files/000053921.pdf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07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Internet Research Task Force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IRTF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focuses on longer term research issues related to the Internet while the parallel organization, the Internet Engineering Task Force 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IETF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focuses on the shorter term issues of engineering and standards making.</a:t>
            </a:r>
          </a:p>
          <a:p>
            <a:r>
              <a:rPr lang="en-US" dirty="0">
                <a:hlinkClick r:id="rId3"/>
              </a:rPr>
              <a:t>https://irtf.org/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48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Comissioning</a:t>
            </a:r>
            <a:r>
              <a:rPr lang="en-US" dirty="0"/>
              <a:t> = </a:t>
            </a:r>
            <a:r>
              <a:rPr lang="en-US" dirty="0" err="1"/>
              <a:t>configuração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79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draft-irtf-t2trg-iot-seccons-1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jpe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12" Type="http://schemas.openxmlformats.org/officeDocument/2006/relationships/image" Target="../media/image54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svg"/><Relationship Id="rId10" Type="http://schemas.openxmlformats.org/officeDocument/2006/relationships/image" Target="../media/image52.jpe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sv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13" Type="http://schemas.openxmlformats.org/officeDocument/2006/relationships/image" Target="../media/image67.png"/><Relationship Id="rId18" Type="http://schemas.openxmlformats.org/officeDocument/2006/relationships/image" Target="../media/image72.svg"/><Relationship Id="rId3" Type="http://schemas.openxmlformats.org/officeDocument/2006/relationships/image" Target="../media/image57.svg"/><Relationship Id="rId7" Type="http://schemas.openxmlformats.org/officeDocument/2006/relationships/image" Target="../media/image61.png"/><Relationship Id="rId12" Type="http://schemas.openxmlformats.org/officeDocument/2006/relationships/image" Target="../media/image66.svg"/><Relationship Id="rId17" Type="http://schemas.openxmlformats.org/officeDocument/2006/relationships/image" Target="../media/image71.png"/><Relationship Id="rId2" Type="http://schemas.openxmlformats.org/officeDocument/2006/relationships/image" Target="../media/image56.png"/><Relationship Id="rId16" Type="http://schemas.openxmlformats.org/officeDocument/2006/relationships/image" Target="../media/image7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sv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4.sv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75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9.png"/><Relationship Id="rId4" Type="http://schemas.openxmlformats.org/officeDocument/2006/relationships/image" Target="../media/image60.svg"/><Relationship Id="rId9" Type="http://schemas.openxmlformats.org/officeDocument/2006/relationships/image" Target="../media/image7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58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9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79.png"/><Relationship Id="rId4" Type="http://schemas.openxmlformats.org/officeDocument/2006/relationships/image" Target="../media/image8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13" Type="http://schemas.openxmlformats.org/officeDocument/2006/relationships/image" Target="../media/image90.png"/><Relationship Id="rId18" Type="http://schemas.openxmlformats.org/officeDocument/2006/relationships/image" Target="../media/image95.svg"/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svg"/><Relationship Id="rId4" Type="http://schemas.openxmlformats.org/officeDocument/2006/relationships/image" Target="../media/image58.png"/><Relationship Id="rId9" Type="http://schemas.openxmlformats.org/officeDocument/2006/relationships/image" Target="../media/image86.png"/><Relationship Id="rId14" Type="http://schemas.openxmlformats.org/officeDocument/2006/relationships/image" Target="../media/image9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odan.io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mages/1/1c/OWASP-IoT-Top-10-2018-final.pdf" TargetMode="External"/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na</a:t>
            </a:r>
            <a:r>
              <a:rPr lang="en-US" sz="3600" b="1" dirty="0">
                <a:latin typeface="Arial"/>
                <a:cs typeface="Arial"/>
              </a:rPr>
              <a:t> IoT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400" dirty="0"/>
              <a:t>Perspectiva </a:t>
            </a:r>
            <a:r>
              <a:rPr lang="en-US" sz="2400" dirty="0" err="1"/>
              <a:t>geral</a:t>
            </a:r>
            <a:r>
              <a:rPr lang="en-US" sz="2400" dirty="0"/>
              <a:t> e o </a:t>
            </a:r>
            <a:r>
              <a:rPr lang="en-US" sz="2400" dirty="0" err="1"/>
              <a:t>caso</a:t>
            </a:r>
            <a:r>
              <a:rPr lang="en-US" sz="2400" dirty="0"/>
              <a:t> SmartThings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Seminário</a:t>
            </a:r>
            <a:endParaRPr lang="en-US" sz="28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4DD8A-F586-3740-B119-B233BEDC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Proliferação</a:t>
            </a:r>
            <a:r>
              <a:rPr lang="en-US" dirty="0"/>
              <a:t> de </a:t>
            </a:r>
            <a:r>
              <a:rPr lang="en-US" dirty="0" err="1"/>
              <a:t>redes</a:t>
            </a:r>
            <a:r>
              <a:rPr lang="en-US" dirty="0"/>
              <a:t> wireless de </a:t>
            </a:r>
            <a:r>
              <a:rPr lang="en-US" dirty="0" err="1"/>
              <a:t>sensores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6A92BF-94C7-5440-B382-05184F43C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71854-12A5-F74A-8ACE-688F60B2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AD5216-8B26-994F-816E-35D30EB1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3" descr="#">
            <a:extLst>
              <a:ext uri="{FF2B5EF4-FFF2-40B4-BE49-F238E27FC236}">
                <a16:creationId xmlns:a16="http://schemas.microsoft.com/office/drawing/2014/main" id="{4115B35B-E130-5E4E-BE4F-E887FA51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463925"/>
            <a:ext cx="4095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#">
            <a:extLst>
              <a:ext uri="{FF2B5EF4-FFF2-40B4-BE49-F238E27FC236}">
                <a16:creationId xmlns:a16="http://schemas.microsoft.com/office/drawing/2014/main" id="{D5202F3D-81F4-9146-8086-A4474C2AE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28887"/>
            <a:ext cx="4095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#">
            <a:extLst>
              <a:ext uri="{FF2B5EF4-FFF2-40B4-BE49-F238E27FC236}">
                <a16:creationId xmlns:a16="http://schemas.microsoft.com/office/drawing/2014/main" id="{E08A449D-C323-8646-B216-986B6FD20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3679825"/>
            <a:ext cx="4095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#">
            <a:extLst>
              <a:ext uri="{FF2B5EF4-FFF2-40B4-BE49-F238E27FC236}">
                <a16:creationId xmlns:a16="http://schemas.microsoft.com/office/drawing/2014/main" id="{3B8B2512-062F-0C42-B64F-B80A6788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248025"/>
            <a:ext cx="40957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#">
            <a:extLst>
              <a:ext uri="{FF2B5EF4-FFF2-40B4-BE49-F238E27FC236}">
                <a16:creationId xmlns:a16="http://schemas.microsoft.com/office/drawing/2014/main" id="{D5026B11-C7F3-894A-9349-30A9F41C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671762"/>
            <a:ext cx="4095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#">
            <a:extLst>
              <a:ext uri="{FF2B5EF4-FFF2-40B4-BE49-F238E27FC236}">
                <a16:creationId xmlns:a16="http://schemas.microsoft.com/office/drawing/2014/main" id="{92F91EE6-6FE0-EC42-BA2B-2375A52B1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4687887"/>
            <a:ext cx="576263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 descr="#">
            <a:extLst>
              <a:ext uri="{FF2B5EF4-FFF2-40B4-BE49-F238E27FC236}">
                <a16:creationId xmlns:a16="http://schemas.microsoft.com/office/drawing/2014/main" id="{DD0C55A1-916F-0E47-B149-F22EAA6E5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168525"/>
            <a:ext cx="42545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#">
            <a:extLst>
              <a:ext uri="{FF2B5EF4-FFF2-40B4-BE49-F238E27FC236}">
                <a16:creationId xmlns:a16="http://schemas.microsoft.com/office/drawing/2014/main" id="{94FD3336-2A3C-BF40-806F-406F43BB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808162"/>
            <a:ext cx="447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Line 11">
            <a:extLst>
              <a:ext uri="{FF2B5EF4-FFF2-40B4-BE49-F238E27FC236}">
                <a16:creationId xmlns:a16="http://schemas.microsoft.com/office/drawing/2014/main" id="{1B5120CA-2D31-C04E-A96A-254810F1F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2960687"/>
            <a:ext cx="215900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1E84ADD9-CCD2-A947-AC45-11CFC91E1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1187450" y="3895725"/>
            <a:ext cx="865188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Oval 13">
            <a:extLst>
              <a:ext uri="{FF2B5EF4-FFF2-40B4-BE49-F238E27FC236}">
                <a16:creationId xmlns:a16="http://schemas.microsoft.com/office/drawing/2014/main" id="{61F9698D-A32F-9F4A-ABDB-58F48934A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3411537"/>
            <a:ext cx="719137" cy="358775"/>
          </a:xfrm>
          <a:prstGeom prst="ellipse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8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sz="1000">
                <a:latin typeface="Verdana" charset="0"/>
                <a:ea typeface="ＭＳ Ｐゴシック" charset="0"/>
                <a:cs typeface="Arial" charset="0"/>
              </a:rPr>
              <a:t>Sink</a:t>
            </a:r>
          </a:p>
          <a:p>
            <a:pPr eaLnBrk="1" hangingPunct="1">
              <a:defRPr/>
            </a:pPr>
            <a:r>
              <a:rPr lang="en-GB" sz="1000">
                <a:latin typeface="Verdana" charset="0"/>
                <a:ea typeface="ＭＳ Ｐゴシック" charset="0"/>
                <a:cs typeface="Arial" charset="0"/>
              </a:rPr>
              <a:t>node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23CD251D-E2E1-314A-8F1A-F88B0A68D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465512"/>
            <a:ext cx="647700" cy="28733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sz="900">
                <a:latin typeface="Verdana" charset="0"/>
                <a:ea typeface="ＭＳ Ｐゴシック" charset="0"/>
                <a:cs typeface="Arial" charset="0"/>
              </a:rPr>
              <a:t>Gateway</a:t>
            </a:r>
          </a:p>
        </p:txBody>
      </p:sp>
      <p:pic>
        <p:nvPicPr>
          <p:cNvPr id="19" name="Picture 15" descr="http://openclipart.org/image/800px/svg_to_png/14729/gabe_anguiano_Cloud.png">
            <a:extLst>
              <a:ext uri="{FF2B5EF4-FFF2-40B4-BE49-F238E27FC236}">
                <a16:creationId xmlns:a16="http://schemas.microsoft.com/office/drawing/2014/main" id="{A4FDE162-13F7-0949-ACA5-134372CE2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1736725"/>
            <a:ext cx="17272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Line 16">
            <a:extLst>
              <a:ext uri="{FF2B5EF4-FFF2-40B4-BE49-F238E27FC236}">
                <a16:creationId xmlns:a16="http://schemas.microsoft.com/office/drawing/2014/main" id="{47EC97B6-64D5-0147-AFA4-0B76A2A072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3032125"/>
            <a:ext cx="142875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>
            <a:prstShdw prst="shdw17" dist="17961" dir="2700000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17">
            <a:extLst>
              <a:ext uri="{FF2B5EF4-FFF2-40B4-BE49-F238E27FC236}">
                <a16:creationId xmlns:a16="http://schemas.microsoft.com/office/drawing/2014/main" id="{456F7BDD-CA51-B84A-B284-6CEF9D8F2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7175" y="3608387"/>
            <a:ext cx="649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5361F044-B169-AF40-A10E-51A26CB7C3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45138" y="3608387"/>
            <a:ext cx="5032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Line 19">
            <a:extLst>
              <a:ext uri="{FF2B5EF4-FFF2-40B4-BE49-F238E27FC236}">
                <a16:creationId xmlns:a16="http://schemas.microsoft.com/office/drawing/2014/main" id="{FD80FBA9-E81E-2848-BDD3-AF27171EB2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4438" y="3103562"/>
            <a:ext cx="1079500" cy="433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Line 20">
            <a:extLst>
              <a:ext uri="{FF2B5EF4-FFF2-40B4-BE49-F238E27FC236}">
                <a16:creationId xmlns:a16="http://schemas.microsoft.com/office/drawing/2014/main" id="{C333B717-FF66-F549-B451-FAAAE998EB9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58888" y="3103562"/>
            <a:ext cx="86518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Line 21">
            <a:extLst>
              <a:ext uri="{FF2B5EF4-FFF2-40B4-BE49-F238E27FC236}">
                <a16:creationId xmlns:a16="http://schemas.microsoft.com/office/drawing/2014/main" id="{6E706263-2A2F-B04C-89DD-7947FF51F6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24075" y="3248025"/>
            <a:ext cx="144463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Line 22">
            <a:extLst>
              <a:ext uri="{FF2B5EF4-FFF2-40B4-BE49-F238E27FC236}">
                <a16:creationId xmlns:a16="http://schemas.microsoft.com/office/drawing/2014/main" id="{6256AD79-FECE-BC41-B061-9F256D741BB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11413" y="3679825"/>
            <a:ext cx="1008062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Line 23">
            <a:extLst>
              <a:ext uri="{FF2B5EF4-FFF2-40B4-BE49-F238E27FC236}">
                <a16:creationId xmlns:a16="http://schemas.microsoft.com/office/drawing/2014/main" id="{4C59CE3D-04E9-D548-A908-6859D792A0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8175" y="4184650"/>
            <a:ext cx="28733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8" name="Picture 24" descr="#">
            <a:extLst>
              <a:ext uri="{FF2B5EF4-FFF2-40B4-BE49-F238E27FC236}">
                <a16:creationId xmlns:a16="http://schemas.microsoft.com/office/drawing/2014/main" id="{A2123E50-F90F-ED40-BE07-6B521EF36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4545012"/>
            <a:ext cx="576262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Line 25">
            <a:extLst>
              <a:ext uri="{FF2B5EF4-FFF2-40B4-BE49-F238E27FC236}">
                <a16:creationId xmlns:a16="http://schemas.microsoft.com/office/drawing/2014/main" id="{E108EF7B-3E08-EF4F-B87E-529A53D4C4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4903787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Line 26">
            <a:extLst>
              <a:ext uri="{FF2B5EF4-FFF2-40B4-BE49-F238E27FC236}">
                <a16:creationId xmlns:a16="http://schemas.microsoft.com/office/drawing/2014/main" id="{FF4A32D5-2F0B-A043-801B-B361211F9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2500" y="3752850"/>
            <a:ext cx="1295400" cy="935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Line 27">
            <a:extLst>
              <a:ext uri="{FF2B5EF4-FFF2-40B4-BE49-F238E27FC236}">
                <a16:creationId xmlns:a16="http://schemas.microsoft.com/office/drawing/2014/main" id="{E24735DF-92E4-3A4C-86CD-740926CD9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3575" y="2239962"/>
            <a:ext cx="3603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id="{224C1FFD-3556-4C4F-8F11-54C3EF8A6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775" y="2528887"/>
            <a:ext cx="792163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B6EE1FC6-FA9F-F046-84C3-EB890C18DB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528887"/>
            <a:ext cx="649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 Box 30">
            <a:extLst>
              <a:ext uri="{FF2B5EF4-FFF2-40B4-BE49-F238E27FC236}">
                <a16:creationId xmlns:a16="http://schemas.microsoft.com/office/drawing/2014/main" id="{4330850A-2E32-1F47-B548-2DCDAD7A7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2239962"/>
            <a:ext cx="1042987" cy="3968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ea typeface="ＭＳ Ｐゴシック" panose="020B0600070205080204" pitchFamily="34" charset="-128"/>
              </a:rPr>
              <a:t>Core network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ea typeface="ＭＳ Ｐゴシック" panose="020B0600070205080204" pitchFamily="34" charset="-128"/>
              </a:rPr>
              <a:t>e.g. Internet</a:t>
            </a:r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B1068975-D8AB-9044-A4DD-A43EB101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2384425"/>
            <a:ext cx="647700" cy="28733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GB" sz="900">
                <a:latin typeface="Verdana" charset="0"/>
                <a:ea typeface="ＭＳ Ｐゴシック" charset="0"/>
                <a:cs typeface="Arial" charset="0"/>
              </a:rPr>
              <a:t>Gateway</a:t>
            </a:r>
          </a:p>
        </p:txBody>
      </p:sp>
      <p:sp>
        <p:nvSpPr>
          <p:cNvPr id="36" name="Line 32">
            <a:extLst>
              <a:ext uri="{FF2B5EF4-FFF2-40B4-BE49-F238E27FC236}">
                <a16:creationId xmlns:a16="http://schemas.microsoft.com/office/drawing/2014/main" id="{405E02FE-F53F-D144-8A61-B222DD00B1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04025" y="2095500"/>
            <a:ext cx="576263" cy="217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Line 33">
            <a:extLst>
              <a:ext uri="{FF2B5EF4-FFF2-40B4-BE49-F238E27FC236}">
                <a16:creationId xmlns:a16="http://schemas.microsoft.com/office/drawing/2014/main" id="{7E1928BC-BDEC-7A45-916A-FFFE6F706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530475"/>
            <a:ext cx="576263" cy="141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8" name="Picture 34" descr="#">
            <a:extLst>
              <a:ext uri="{FF2B5EF4-FFF2-40B4-BE49-F238E27FC236}">
                <a16:creationId xmlns:a16="http://schemas.microsoft.com/office/drawing/2014/main" id="{CD289E30-66FE-654A-AD53-CFFEDE7E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592262"/>
            <a:ext cx="641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" name="Group 35">
            <a:extLst>
              <a:ext uri="{FF2B5EF4-FFF2-40B4-BE49-F238E27FC236}">
                <a16:creationId xmlns:a16="http://schemas.microsoft.com/office/drawing/2014/main" id="{EF60E535-B8E8-4C4A-9F7A-F4B981CF2C40}"/>
              </a:ext>
            </a:extLst>
          </p:cNvPr>
          <p:cNvGrpSpPr>
            <a:grpSpLocks/>
          </p:cNvGrpSpPr>
          <p:nvPr/>
        </p:nvGrpSpPr>
        <p:grpSpPr bwMode="auto">
          <a:xfrm>
            <a:off x="7524750" y="2600325"/>
            <a:ext cx="752475" cy="936625"/>
            <a:chOff x="4422" y="2659"/>
            <a:chExt cx="565" cy="726"/>
          </a:xfrm>
        </p:grpSpPr>
        <p:pic>
          <p:nvPicPr>
            <p:cNvPr id="40" name="Picture 36" descr="#">
              <a:extLst>
                <a:ext uri="{FF2B5EF4-FFF2-40B4-BE49-F238E27FC236}">
                  <a16:creationId xmlns:a16="http://schemas.microsoft.com/office/drawing/2014/main" id="{23B7E073-499D-8F4C-B2A9-71258F8B7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659"/>
              <a:ext cx="56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37" descr="#">
              <a:extLst>
                <a:ext uri="{FF2B5EF4-FFF2-40B4-BE49-F238E27FC236}">
                  <a16:creationId xmlns:a16="http://schemas.microsoft.com/office/drawing/2014/main" id="{FC941000-4B39-F34A-8E3A-9AEE6587C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2795"/>
              <a:ext cx="21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Text Box 38">
            <a:extLst>
              <a:ext uri="{FF2B5EF4-FFF2-40B4-BE49-F238E27FC236}">
                <a16:creationId xmlns:a16="http://schemas.microsoft.com/office/drawing/2014/main" id="{4DF20ADE-12C6-2642-866D-F76202C9A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1808162"/>
            <a:ext cx="760412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ea typeface="ＭＳ Ｐゴシック" panose="020B0600070205080204" pitchFamily="34" charset="-128"/>
              </a:rPr>
              <a:t>End-user</a:t>
            </a:r>
          </a:p>
        </p:txBody>
      </p:sp>
      <p:sp>
        <p:nvSpPr>
          <p:cNvPr id="43" name="Text Box 39">
            <a:extLst>
              <a:ext uri="{FF2B5EF4-FFF2-40B4-BE49-F238E27FC236}">
                <a16:creationId xmlns:a16="http://schemas.microsoft.com/office/drawing/2014/main" id="{39146F22-ED18-7C4B-9592-70AFB9143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536950"/>
            <a:ext cx="1376363" cy="244475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Verdana" panose="020B0604030504040204" pitchFamily="34" charset="0"/>
              <a:buChar char="−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Verdana" panose="020B0604030504040204" pitchFamily="34" charset="0"/>
              <a:buChar char="−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Verdana" panose="020B0604030504040204" pitchFamily="34" charset="0"/>
              <a:buChar char="−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Verdana" panose="020B0604030504040204" pitchFamily="34" charset="0"/>
              <a:buChar char="−"/>
              <a:defRPr sz="16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>
                <a:ea typeface="ＭＳ Ｐゴシック" panose="020B0600070205080204" pitchFamily="34" charset="-128"/>
              </a:rPr>
              <a:t>Computer services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8677128-53B6-F64C-A92E-4681EF8A4906}"/>
              </a:ext>
            </a:extLst>
          </p:cNvPr>
          <p:cNvSpPr txBox="1"/>
          <p:nvPr/>
        </p:nvSpPr>
        <p:spPr>
          <a:xfrm>
            <a:off x="643128" y="5493434"/>
            <a:ext cx="7916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baixo</a:t>
            </a:r>
            <a:r>
              <a:rPr lang="en-US" dirty="0"/>
              <a:t> </a:t>
            </a:r>
            <a:r>
              <a:rPr lang="en-US" dirty="0" err="1"/>
              <a:t>consumo</a:t>
            </a:r>
            <a:endParaRPr lang="en-US" dirty="0"/>
          </a:p>
          <a:p>
            <a:r>
              <a:rPr lang="en-US" dirty="0" err="1"/>
              <a:t>Consistem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sensores</a:t>
            </a:r>
            <a:r>
              <a:rPr lang="en-US" dirty="0"/>
              <a:t>,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actuadores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036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8FFC-ED66-9F42-A4D8-192F5313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152400"/>
            <a:ext cx="8074152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Ecosistema</a:t>
            </a:r>
            <a:r>
              <a:rPr lang="en-US" dirty="0"/>
              <a:t> IoT </a:t>
            </a:r>
            <a:r>
              <a:rPr lang="en-US" dirty="0" err="1"/>
              <a:t>oferecido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provedor</a:t>
            </a:r>
            <a:r>
              <a:rPr lang="en-US" dirty="0"/>
              <a:t> de </a:t>
            </a:r>
            <a:r>
              <a:rPr lang="en-US" dirty="0" err="1"/>
              <a:t>serviço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A7B327-7ADB-604C-B7AF-DA51223C0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43913-026B-4049-8271-8257C880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EA31F-234E-2443-A534-88D43B0A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148C7-7C4D-C548-9212-C99851FA1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77312"/>
            <a:ext cx="8153400" cy="51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7C5A5-86AE-3D46-83CA-F84123BF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SmartHome</a:t>
            </a:r>
            <a:r>
              <a:rPr lang="en-US" dirty="0"/>
              <a:t>: Casa </a:t>
            </a:r>
            <a:r>
              <a:rPr lang="en-US" dirty="0" err="1"/>
              <a:t>inteligente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E21508-D55B-3E44-B180-9F1ED3F1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CA1E1-AE31-5649-8762-0CF40D1C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35F88-2193-7640-BFC7-C045851BC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54C71-4F87-5F48-ABC9-9F9C118192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572000" cy="3810000"/>
          </a:xfrm>
        </p:spPr>
        <p:txBody>
          <a:bodyPr>
            <a:normAutofit/>
          </a:bodyPr>
          <a:lstStyle/>
          <a:p>
            <a:r>
              <a:rPr lang="en-US" dirty="0" err="1"/>
              <a:t>Plataformas</a:t>
            </a:r>
            <a:r>
              <a:rPr lang="en-US" dirty="0"/>
              <a:t> para </a:t>
            </a:r>
            <a:r>
              <a:rPr lang="en-US" dirty="0" err="1"/>
              <a:t>SmartHome</a:t>
            </a:r>
            <a:r>
              <a:rPr lang="en-US" dirty="0"/>
              <a:t> </a:t>
            </a:r>
            <a:r>
              <a:rPr lang="en-US" dirty="0" err="1"/>
              <a:t>usam</a:t>
            </a:r>
            <a:r>
              <a:rPr lang="en-US" dirty="0"/>
              <a:t> </a:t>
            </a:r>
            <a:r>
              <a:rPr lang="en-US" b="1" dirty="0"/>
              <a:t>home hubs</a:t>
            </a:r>
            <a:r>
              <a:rPr lang="en-US" b="1" i="1" dirty="0"/>
              <a:t> </a:t>
            </a:r>
            <a:r>
              <a:rPr lang="en-US" dirty="0"/>
              <a:t>para </a:t>
            </a:r>
            <a:r>
              <a:rPr lang="en-US" dirty="0" err="1"/>
              <a:t>interligar</a:t>
            </a:r>
            <a:r>
              <a:rPr lang="en-US" dirty="0"/>
              <a:t> </a:t>
            </a:r>
            <a:r>
              <a:rPr lang="en-US" i="1" dirty="0"/>
              <a:t>smart devices</a:t>
            </a:r>
            <a:r>
              <a:rPr lang="en-US" dirty="0"/>
              <a:t> de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fabricantes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3328FC-6425-0646-9424-64F63269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9" y="4274780"/>
            <a:ext cx="979372" cy="1513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98254-0001-F84E-B8A7-66F4D996C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512" y="4269213"/>
            <a:ext cx="1045227" cy="1518811"/>
          </a:xfrm>
          <a:prstGeom prst="rect">
            <a:avLst/>
          </a:prstGeom>
        </p:spPr>
      </p:pic>
      <p:pic>
        <p:nvPicPr>
          <p:cNvPr id="9" name="Picture 4" descr="Picture 4">
            <a:extLst>
              <a:ext uri="{FF2B5EF4-FFF2-40B4-BE49-F238E27FC236}">
                <a16:creationId xmlns:a16="http://schemas.microsoft.com/office/drawing/2014/main" id="{4109C73D-54F5-4B46-B1A2-FC1EF8FA6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12838" r="13517" b="27996"/>
          <a:stretch/>
        </p:blipFill>
        <p:spPr>
          <a:xfrm>
            <a:off x="4624930" y="4269213"/>
            <a:ext cx="1784350" cy="151881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7C00D0-DCAE-7F4E-BA8F-AFD1AC35582C}"/>
              </a:ext>
            </a:extLst>
          </p:cNvPr>
          <p:cNvSpPr txBox="1"/>
          <p:nvPr/>
        </p:nvSpPr>
        <p:spPr>
          <a:xfrm>
            <a:off x="420923" y="5955270"/>
            <a:ext cx="144590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w Cen MT" panose="020B0602020104020603" pitchFamily="34" charset="77"/>
                <a:cs typeface="Arial" panose="020B0604020202020204" pitchFamily="34" charset="0"/>
              </a:rPr>
              <a:t>Amazon Echo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 panose="020B0602020104020603" pitchFamily="34" charset="77"/>
              <a:cs typeface="Arial" panose="020B0604020202020204" pitchFamily="34" charset="0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482378-3A60-B440-9673-D2994B681BB2}"/>
              </a:ext>
            </a:extLst>
          </p:cNvPr>
          <p:cNvSpPr txBox="1"/>
          <p:nvPr/>
        </p:nvSpPr>
        <p:spPr>
          <a:xfrm>
            <a:off x="2413152" y="5955270"/>
            <a:ext cx="152541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w Cen MT" panose="020B0602020104020603" pitchFamily="34" charset="77"/>
                <a:cs typeface="Arial" panose="020B0604020202020204" pitchFamily="34" charset="0"/>
              </a:rPr>
              <a:t>Google Home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 panose="020B0602020104020603" pitchFamily="34" charset="77"/>
              <a:cs typeface="Arial" panose="020B0604020202020204" pitchFamily="34" charset="0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CB6004-E321-2843-B315-35805D89C370}"/>
              </a:ext>
            </a:extLst>
          </p:cNvPr>
          <p:cNvSpPr txBox="1"/>
          <p:nvPr/>
        </p:nvSpPr>
        <p:spPr>
          <a:xfrm>
            <a:off x="4767076" y="5955270"/>
            <a:ext cx="163442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w Cen MT" panose="020B0602020104020603" pitchFamily="34" charset="77"/>
                <a:cs typeface="Arial" panose="020B0604020202020204" pitchFamily="34" charset="0"/>
              </a:rPr>
              <a:t>Apple HomeKit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 panose="020B0602020104020603" pitchFamily="34" charset="77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5F58E58-BB8F-1144-A438-74D81E877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213" y="4261563"/>
            <a:ext cx="1404587" cy="14132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AD5399-3F9E-1C48-B667-933FBB06E92F}"/>
              </a:ext>
            </a:extLst>
          </p:cNvPr>
          <p:cNvSpPr txBox="1"/>
          <p:nvPr/>
        </p:nvSpPr>
        <p:spPr>
          <a:xfrm>
            <a:off x="6858000" y="5955270"/>
            <a:ext cx="2272736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Tw Cen MT" panose="020B0602020104020603" pitchFamily="34" charset="77"/>
                <a:cs typeface="Arial" panose="020B0604020202020204" pitchFamily="34" charset="0"/>
              </a:rPr>
              <a:t>Samsung SmartThings</a:t>
            </a:r>
            <a:endParaRPr kumimoji="0" lang="en-US" sz="20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w Cen MT" panose="020B0602020104020603" pitchFamily="34" charset="77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15" name="Picture 12" descr="Picture 12">
            <a:extLst>
              <a:ext uri="{FF2B5EF4-FFF2-40B4-BE49-F238E27FC236}">
                <a16:creationId xmlns:a16="http://schemas.microsoft.com/office/drawing/2014/main" id="{D607E400-DA68-6143-859D-6557156D0C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06394" y="1374709"/>
            <a:ext cx="3280406" cy="252192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070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6E6FD-5EB2-E744-A485-E062815BD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Duas</a:t>
            </a:r>
            <a:r>
              <a:rPr lang="en-US" dirty="0"/>
              <a:t> faces da </a:t>
            </a:r>
            <a:r>
              <a:rPr lang="en-US" dirty="0" err="1"/>
              <a:t>segurança</a:t>
            </a:r>
            <a:r>
              <a:rPr lang="en-US" dirty="0"/>
              <a:t>: </a:t>
            </a:r>
            <a:r>
              <a:rPr lang="en-US" i="1" dirty="0"/>
              <a:t>safety</a:t>
            </a:r>
            <a:r>
              <a:rPr lang="en-US" dirty="0"/>
              <a:t> e </a:t>
            </a:r>
            <a:r>
              <a:rPr lang="en-US" i="1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ADDE5E-1955-5D4F-A4F3-CA85518B1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E064B-01E1-5D4D-80B7-D03D9F51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E9329-FB73-CF42-8644-26C2AFD28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7872A-BD03-FE4A-BAA5-4BF2C420B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3" y="2552700"/>
            <a:ext cx="8847667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FA2D3-854D-9246-B2E2-86F09A601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8" y="1295400"/>
            <a:ext cx="8420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2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7893A-C071-8F43-9328-AAB10A09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i="1" dirty="0"/>
              <a:t>safety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acidentes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BFF69-24AF-844C-8CE5-25625F21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A170E-13BF-7445-93C8-82082BC1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D0DC4-2677-CC4E-A92D-3C4C936CB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29B3B-9342-9F46-B699-96B9A7EA2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42"/>
          <a:stretch/>
        </p:blipFill>
        <p:spPr>
          <a:xfrm>
            <a:off x="612648" y="1782966"/>
            <a:ext cx="8112252" cy="205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C33AE-9088-7049-91B2-55B9666C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023"/>
          <a:stretch/>
        </p:blipFill>
        <p:spPr>
          <a:xfrm>
            <a:off x="612648" y="3764166"/>
            <a:ext cx="8112252" cy="17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37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2432-82EE-DC4F-BE0D-F20B163A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i="1" dirty="0"/>
              <a:t>security</a:t>
            </a:r>
            <a:r>
              <a:rPr lang="en-US" dirty="0"/>
              <a:t>: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incidentes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A45D48-7C09-9148-91C6-63D5C38E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40030-6A3D-634A-BC25-3130295C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44E3DB-BB12-3F4E-8235-9D308339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2FEF84-A3AB-224A-8EB7-68C9EBEAF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689100"/>
            <a:ext cx="82931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14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45720-6CC6-5043-8F24-AC1645A8B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Outro </a:t>
            </a: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violação</a:t>
            </a:r>
            <a:r>
              <a:rPr lang="en-US" dirty="0"/>
              <a:t> de </a:t>
            </a:r>
            <a:r>
              <a:rPr lang="en-US" i="1" dirty="0"/>
              <a:t>security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D8EA9-43D9-7341-9952-6078B2199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2D84A-4F4E-CF46-8B72-9EAD8199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2D976-5DC6-954E-B083-25ACFFF5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BFE0F-E47F-6E47-8F18-D40F2DBADA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Roubo</a:t>
            </a:r>
            <a:r>
              <a:rPr lang="en-US" sz="2400" dirty="0"/>
              <a:t> de </a:t>
            </a:r>
            <a:r>
              <a:rPr lang="en-US" sz="2400" dirty="0" err="1"/>
              <a:t>grandes</a:t>
            </a:r>
            <a:r>
              <a:rPr lang="en-US" sz="2400" dirty="0"/>
              <a:t> </a:t>
            </a:r>
            <a:r>
              <a:rPr lang="en-US" sz="2400" dirty="0" err="1"/>
              <a:t>quantidades</a:t>
            </a:r>
            <a:r>
              <a:rPr lang="en-US" sz="2400" dirty="0"/>
              <a:t> de </a:t>
            </a:r>
            <a:r>
              <a:rPr lang="en-US" sz="2400" dirty="0" err="1"/>
              <a:t>informação</a:t>
            </a:r>
            <a:r>
              <a:rPr lang="en-US" sz="2400" dirty="0"/>
              <a:t> </a:t>
            </a:r>
            <a:r>
              <a:rPr lang="en-US" sz="2400" dirty="0" err="1"/>
              <a:t>devido</a:t>
            </a:r>
            <a:r>
              <a:rPr lang="en-US" sz="2400" dirty="0"/>
              <a:t> a </a:t>
            </a:r>
            <a:r>
              <a:rPr lang="en-US" sz="2400" dirty="0" err="1"/>
              <a:t>infecção</a:t>
            </a:r>
            <a:r>
              <a:rPr lang="en-US" sz="2400" dirty="0"/>
              <a:t> de </a:t>
            </a:r>
            <a:r>
              <a:rPr lang="en-US" sz="2400" dirty="0" err="1"/>
              <a:t>terminais</a:t>
            </a:r>
            <a:r>
              <a:rPr lang="en-US" sz="2400" dirty="0"/>
              <a:t> POS </a:t>
            </a:r>
            <a:r>
              <a:rPr lang="en-US" sz="2400" dirty="0" err="1"/>
              <a:t>por</a:t>
            </a:r>
            <a:r>
              <a:rPr lang="en-US" sz="2400" dirty="0"/>
              <a:t> malware</a:t>
            </a:r>
          </a:p>
          <a:p>
            <a:pPr lvl="1"/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C5BF75-3967-CC48-B2A2-4DFF7C1A7237}"/>
              </a:ext>
            </a:extLst>
          </p:cNvPr>
          <p:cNvSpPr txBox="1"/>
          <p:nvPr/>
        </p:nvSpPr>
        <p:spPr>
          <a:xfrm>
            <a:off x="490729" y="3209668"/>
            <a:ext cx="27096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2013, it was found that POS terminals of a large retail chain in the U.S. were infected by malware (malicious software), and credit card information of 40 million customers and personal information of 70 million customers were leaked.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731FB-1FE4-144A-A785-06FD5433F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474912"/>
            <a:ext cx="5334000" cy="35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1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31BD-D9E8-3E41-B592-8163B60AC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i="1" dirty="0"/>
              <a:t>safety</a:t>
            </a:r>
            <a:r>
              <a:rPr lang="en-US" dirty="0"/>
              <a:t> e </a:t>
            </a:r>
            <a:r>
              <a:rPr lang="en-US" i="1" dirty="0"/>
              <a:t>security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afectados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35BBB-4165-D64F-8C36-9EBB47DE7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EE868-2A92-854D-A132-BFC0320D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F91D9-A987-2040-81FD-B1A7F66F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BF0148-A6AC-ED40-96EC-EB8B1E3F4EC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Pacemakers </a:t>
            </a:r>
            <a:r>
              <a:rPr lang="en-US" dirty="0" err="1"/>
              <a:t>cardíacos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parados</a:t>
            </a:r>
            <a:r>
              <a:rPr lang="en-US" dirty="0"/>
              <a:t> via wireless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0E9F50-5023-254A-999F-A3BE8CDD87E0}"/>
              </a:ext>
            </a:extLst>
          </p:cNvPr>
          <p:cNvSpPr txBox="1"/>
          <p:nvPr/>
        </p:nvSpPr>
        <p:spPr>
          <a:xfrm>
            <a:off x="521208" y="5325070"/>
            <a:ext cx="8241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2012, a U.S. researcher published an experiment, showing that transmission equipment can make cardiac pacemakers deliver a fatal electric current to hearts or falsify software in the pacemakers from a distance of less than 10m.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FCAE40-0F26-F54F-BC6F-D5150CF8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981200"/>
            <a:ext cx="6502400" cy="28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31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9C1A6-C64A-E64F-B73D-B4EF5548C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a </a:t>
            </a:r>
            <a:r>
              <a:rPr lang="en-US" dirty="0" err="1"/>
              <a:t>seguir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FD34A-0582-644A-B2F8-C30D1F165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82FF4-3FEA-D143-A7CF-C04B666AE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E92E2-F63D-6444-B873-F42C8B3A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470B-4384-C941-9B96-F3F94ECF6E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Riscos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IoT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SmartThings</a:t>
            </a:r>
          </a:p>
        </p:txBody>
      </p:sp>
    </p:spTree>
    <p:extLst>
      <p:ext uri="{BB962C8B-B14F-4D97-AF65-F5344CB8AC3E}">
        <p14:creationId xmlns:p14="http://schemas.microsoft.com/office/powerpoint/2010/main" val="329965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90600" y="2971800"/>
            <a:ext cx="7162800" cy="1066800"/>
          </a:xfrm>
        </p:spPr>
        <p:txBody>
          <a:bodyPr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IoT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4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427EA-785C-D74B-9585-47C08CAD6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a Internet of Things (IoT)?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496C33-3C50-AC42-9648-0ED1890A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325FA-4AD2-E345-BA7C-BAB3C88F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02530-41D0-0549-A9B4-EFBD2715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D2B8ED-9EE1-3B40-ACD3-008C92AE0C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último</a:t>
            </a:r>
            <a:r>
              <a:rPr lang="en-US" dirty="0"/>
              <a:t> </a:t>
            </a:r>
            <a:r>
              <a:rPr lang="en-US" dirty="0" err="1"/>
              <a:t>grito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evolução</a:t>
            </a:r>
            <a:r>
              <a:rPr lang="en-US" dirty="0"/>
              <a:t> da Internet: </a:t>
            </a:r>
            <a:r>
              <a:rPr lang="en-US" dirty="0" err="1"/>
              <a:t>comunicações</a:t>
            </a:r>
            <a:r>
              <a:rPr lang="en-US" dirty="0"/>
              <a:t> </a:t>
            </a:r>
            <a:r>
              <a:rPr lang="en-US" i="1" dirty="0"/>
              <a:t>machine-to-machine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/>
              <a:t>device-to-device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9932EB-2CA5-3745-9561-DCE45EAE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44000" cy="3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49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202A8E-23AA-AB4D-87DB-4CB6C387A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realizado</a:t>
            </a:r>
            <a:r>
              <a:rPr lang="en-US" dirty="0"/>
              <a:t> pela IETF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33E21-457B-BE40-B039-0A978B8A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3C09F-D26C-5D4B-97A1-147C2012D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2C4074-9467-7D45-80FA-30DD791E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67CDB0-AE6F-6749-889F-3B3F4EADE1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Draft: Security Considerations in the IP-based Internet of Things</a:t>
            </a:r>
            <a:endParaRPr lang="en-US" sz="2000" dirty="0"/>
          </a:p>
          <a:p>
            <a:r>
              <a:rPr lang="en-US" sz="2400" dirty="0" err="1"/>
              <a:t>Torna</a:t>
            </a:r>
            <a:r>
              <a:rPr lang="en-US" sz="2400" dirty="0"/>
              <a:t>-se um IRTF Internet Draft </a:t>
            </a:r>
            <a:r>
              <a:rPr lang="en-US" sz="2400" dirty="0" err="1"/>
              <a:t>em</a:t>
            </a:r>
            <a:r>
              <a:rPr lang="en-US" sz="2400" dirty="0"/>
              <a:t> 2016</a:t>
            </a:r>
          </a:p>
          <a:p>
            <a:pPr lvl="1"/>
            <a:r>
              <a:rPr lang="en-US" sz="2000" dirty="0"/>
              <a:t>State-of-the-Art and Challenges for the Internet of Things Security</a:t>
            </a:r>
          </a:p>
          <a:p>
            <a:pPr lvl="1"/>
            <a:r>
              <a:rPr lang="en-US" sz="2000" dirty="0">
                <a:hlinkClick r:id="rId3"/>
              </a:rPr>
              <a:t>https://tools.ietf.org/html/draft-irtf-t2trg-iot-seccons-16</a:t>
            </a:r>
            <a:endParaRPr lang="en-US" sz="2000" dirty="0"/>
          </a:p>
          <a:p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bom</a:t>
            </a:r>
            <a:r>
              <a:rPr lang="en-US" sz="2400" dirty="0"/>
              <a:t> </a:t>
            </a:r>
            <a:r>
              <a:rPr lang="en-US" sz="2400" dirty="0" err="1"/>
              <a:t>sumário</a:t>
            </a:r>
            <a:r>
              <a:rPr lang="en-US" sz="2400" dirty="0"/>
              <a:t> das </a:t>
            </a:r>
            <a:r>
              <a:rPr lang="en-US" sz="2400" dirty="0" err="1"/>
              <a:t>iniciativas</a:t>
            </a:r>
            <a:r>
              <a:rPr lang="en-US" sz="2400" dirty="0"/>
              <a:t> de </a:t>
            </a:r>
            <a:r>
              <a:rPr lang="en-US" sz="2400" dirty="0" err="1"/>
              <a:t>standardização</a:t>
            </a:r>
            <a:endParaRPr lang="en-US" sz="2400" dirty="0"/>
          </a:p>
          <a:p>
            <a:pPr lvl="1"/>
            <a:endParaRPr lang="en-US" sz="2000" dirty="0"/>
          </a:p>
        </p:txBody>
      </p:sp>
      <p:pic>
        <p:nvPicPr>
          <p:cNvPr id="9" name="Picture 2" descr="IETF">
            <a:extLst>
              <a:ext uri="{FF2B5EF4-FFF2-40B4-BE49-F238E27FC236}">
                <a16:creationId xmlns:a16="http://schemas.microsoft.com/office/drawing/2014/main" id="{54A524F4-3B9C-8E4A-B2CC-DDE2B64A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77" y="4150538"/>
            <a:ext cx="2720608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nternet Research Task Force (IRTF)">
            <a:extLst>
              <a:ext uri="{FF2B5EF4-FFF2-40B4-BE49-F238E27FC236}">
                <a16:creationId xmlns:a16="http://schemas.microsoft.com/office/drawing/2014/main" id="{A7668329-4FDF-3B49-B4A6-BCC2F75E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33800"/>
            <a:ext cx="2720607" cy="194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5">
            <a:extLst>
              <a:ext uri="{FF2B5EF4-FFF2-40B4-BE49-F238E27FC236}">
                <a16:creationId xmlns:a16="http://schemas.microsoft.com/office/drawing/2014/main" id="{7041102B-32DF-FC40-A093-D7C611386E9D}"/>
              </a:ext>
            </a:extLst>
          </p:cNvPr>
          <p:cNvSpPr/>
          <p:nvPr/>
        </p:nvSpPr>
        <p:spPr>
          <a:xfrm>
            <a:off x="4283328" y="4326941"/>
            <a:ext cx="960120" cy="758952"/>
          </a:xfrm>
          <a:prstGeom prst="rightArrow">
            <a:avLst>
              <a:gd name="adj1" fmla="val 21084"/>
              <a:gd name="adj2" fmla="val 331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55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6858-9209-DA4F-9AA1-21C6316F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Dimensões</a:t>
            </a:r>
            <a:r>
              <a:rPr lang="en-US" dirty="0"/>
              <a:t> da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IoT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3B414-D6F6-9E49-92C0-23612FF9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77495F-C883-7D44-8DA9-33A9852BF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25AC7-1383-F04C-86F8-DFF1EBF5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D8A0D-3366-5848-A271-A7D0889552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Confidentiality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Integrity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Availability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" name="Graphic 17" descr="Clock">
            <a:extLst>
              <a:ext uri="{FF2B5EF4-FFF2-40B4-BE49-F238E27FC236}">
                <a16:creationId xmlns:a16="http://schemas.microsoft.com/office/drawing/2014/main" id="{7453F4FD-5CC2-2C47-966E-09F2D17F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4608460"/>
            <a:ext cx="1250175" cy="12501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3976DDD-8D3B-E947-AFDB-CCE5FC15C329}"/>
              </a:ext>
            </a:extLst>
          </p:cNvPr>
          <p:cNvSpPr txBox="1"/>
          <p:nvPr/>
        </p:nvSpPr>
        <p:spPr>
          <a:xfrm>
            <a:off x="3590925" y="5725255"/>
            <a:ext cx="1666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24h available</a:t>
            </a:r>
          </a:p>
        </p:txBody>
      </p:sp>
      <p:pic>
        <p:nvPicPr>
          <p:cNvPr id="20" name="Graphic 19" descr="Line Arrow: Rotate right">
            <a:extLst>
              <a:ext uri="{FF2B5EF4-FFF2-40B4-BE49-F238E27FC236}">
                <a16:creationId xmlns:a16="http://schemas.microsoft.com/office/drawing/2014/main" id="{F39405BC-22D4-EF4F-B46E-D8BE1C4CF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3720" y="5658580"/>
            <a:ext cx="400110" cy="4001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D677045-6A9E-3F42-9CED-37001308F2FC}"/>
              </a:ext>
            </a:extLst>
          </p:cNvPr>
          <p:cNvGrpSpPr/>
          <p:nvPr/>
        </p:nvGrpSpPr>
        <p:grpSpPr>
          <a:xfrm>
            <a:off x="5694766" y="4332927"/>
            <a:ext cx="1871061" cy="1548413"/>
            <a:chOff x="5788799" y="3121799"/>
            <a:chExt cx="1321012" cy="1172775"/>
          </a:xfrm>
        </p:grpSpPr>
        <p:pic>
          <p:nvPicPr>
            <p:cNvPr id="23" name="Graphic 22" descr="User">
              <a:extLst>
                <a:ext uri="{FF2B5EF4-FFF2-40B4-BE49-F238E27FC236}">
                  <a16:creationId xmlns:a16="http://schemas.microsoft.com/office/drawing/2014/main" id="{FD7B2F57-9552-4541-A6F4-BD6285543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88799" y="3121799"/>
              <a:ext cx="1172775" cy="1172775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7E11336-31E3-E54C-97FA-B18EA93B1CD1}"/>
                </a:ext>
              </a:extLst>
            </p:cNvPr>
            <p:cNvGrpSpPr/>
            <p:nvPr/>
          </p:nvGrpSpPr>
          <p:grpSpPr>
            <a:xfrm>
              <a:off x="6459710" y="3644473"/>
              <a:ext cx="650101" cy="650101"/>
              <a:chOff x="8507585" y="3236099"/>
              <a:chExt cx="650101" cy="65010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0B80EF3-F6B0-554E-9C07-4647CC3EA27B}"/>
                  </a:ext>
                </a:extLst>
              </p:cNvPr>
              <p:cNvSpPr/>
              <p:nvPr/>
            </p:nvSpPr>
            <p:spPr>
              <a:xfrm>
                <a:off x="8643336" y="3305176"/>
                <a:ext cx="357789" cy="49530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Graphic 25" descr="Checklist">
                <a:extLst>
                  <a:ext uri="{FF2B5EF4-FFF2-40B4-BE49-F238E27FC236}">
                    <a16:creationId xmlns:a16="http://schemas.microsoft.com/office/drawing/2014/main" id="{EA5CC455-D074-5D47-A4E4-E041BE19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07585" y="3236099"/>
                <a:ext cx="650101" cy="650101"/>
              </a:xfrm>
              <a:prstGeom prst="rect">
                <a:avLst/>
              </a:prstGeom>
            </p:spPr>
          </p:pic>
        </p:grpSp>
      </p:grpSp>
      <p:pic>
        <p:nvPicPr>
          <p:cNvPr id="27" name="Picture 2" descr="https://www.rotronic.com/media/rms/rms-data-security.jpg">
            <a:extLst>
              <a:ext uri="{FF2B5EF4-FFF2-40B4-BE49-F238E27FC236}">
                <a16:creationId xmlns:a16="http://schemas.microsoft.com/office/drawing/2014/main" id="{4BD067CC-0BF0-C249-964B-1C38DD205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301" y="2234326"/>
            <a:ext cx="1798797" cy="179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Employee Badge">
            <a:extLst>
              <a:ext uri="{FF2B5EF4-FFF2-40B4-BE49-F238E27FC236}">
                <a16:creationId xmlns:a16="http://schemas.microsoft.com/office/drawing/2014/main" id="{678EADBB-32DF-6949-A472-068D02CC3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0797" y="2710243"/>
            <a:ext cx="1523969" cy="1523969"/>
          </a:xfrm>
          <a:prstGeom prst="rect">
            <a:avLst/>
          </a:prstGeom>
        </p:spPr>
      </p:pic>
      <p:pic>
        <p:nvPicPr>
          <p:cNvPr id="42" name="Picture 2" descr="Image result for confidentiality">
            <a:extLst>
              <a:ext uri="{FF2B5EF4-FFF2-40B4-BE49-F238E27FC236}">
                <a16:creationId xmlns:a16="http://schemas.microsoft.com/office/drawing/2014/main" id="{7ED2D068-3CB1-7C4F-A1B7-9EF1252DC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8" y="1548362"/>
            <a:ext cx="174307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597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A6C4-1CBE-A24C-8EB7-5A253908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Vulnerabilidades</a:t>
            </a:r>
            <a:r>
              <a:rPr lang="en-US" dirty="0"/>
              <a:t> no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D5176-4DE3-FD42-BE28-3341D76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5AC1-8809-834A-AC69-DED50946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CC7A8-07A1-6A4A-8CDD-C35C0E4B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pic>
        <p:nvPicPr>
          <p:cNvPr id="12" name="Graphic 11" descr="Recycle">
            <a:extLst>
              <a:ext uri="{FF2B5EF4-FFF2-40B4-BE49-F238E27FC236}">
                <a16:creationId xmlns:a16="http://schemas.microsoft.com/office/drawing/2014/main" id="{FBCCBC69-CDF1-8640-9B4D-787E65C7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947" y="2845365"/>
            <a:ext cx="574019" cy="574019"/>
          </a:xfrm>
          <a:prstGeom prst="rect">
            <a:avLst/>
          </a:prstGeom>
        </p:spPr>
      </p:pic>
      <p:pic>
        <p:nvPicPr>
          <p:cNvPr id="13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F415A986-14DA-3F47-9A5E-1A483279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4473" y="3868349"/>
            <a:ext cx="1249045" cy="1249045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A2CE3-8315-9846-B419-00DA3844FB59}"/>
              </a:ext>
            </a:extLst>
          </p:cNvPr>
          <p:cNvGrpSpPr/>
          <p:nvPr/>
        </p:nvGrpSpPr>
        <p:grpSpPr>
          <a:xfrm>
            <a:off x="2673938" y="3514495"/>
            <a:ext cx="2699690" cy="598200"/>
            <a:chOff x="5896328" y="782665"/>
            <a:chExt cx="2699690" cy="598200"/>
          </a:xfrm>
        </p:grpSpPr>
        <p:pic>
          <p:nvPicPr>
            <p:cNvPr id="15" name="Graphic 14" descr="Play">
              <a:extLst>
                <a:ext uri="{FF2B5EF4-FFF2-40B4-BE49-F238E27FC236}">
                  <a16:creationId xmlns:a16="http://schemas.microsoft.com/office/drawing/2014/main" id="{FF0C910D-A883-0446-8E57-9C7FDDEB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8C0DB0-635D-9941-A0AD-8F84EBAD58FA}"/>
                </a:ext>
              </a:extLst>
            </p:cNvPr>
            <p:cNvSpPr txBox="1"/>
            <p:nvPr/>
          </p:nvSpPr>
          <p:spPr>
            <a:xfrm>
              <a:off x="6088156" y="1011533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Running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EFA08-62BC-4442-B321-51B7631E9722}"/>
              </a:ext>
            </a:extLst>
          </p:cNvPr>
          <p:cNvCxnSpPr>
            <a:cxnSpLocks/>
          </p:cNvCxnSpPr>
          <p:nvPr/>
        </p:nvCxnSpPr>
        <p:spPr>
          <a:xfrm>
            <a:off x="1415975" y="4621308"/>
            <a:ext cx="106998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07D00-EDD3-6F4B-B641-C682EA5E219A}"/>
              </a:ext>
            </a:extLst>
          </p:cNvPr>
          <p:cNvGrpSpPr/>
          <p:nvPr/>
        </p:nvGrpSpPr>
        <p:grpSpPr>
          <a:xfrm>
            <a:off x="5529753" y="2817339"/>
            <a:ext cx="2094920" cy="596377"/>
            <a:chOff x="7397519" y="1327630"/>
            <a:chExt cx="2094920" cy="596377"/>
          </a:xfrm>
        </p:grpSpPr>
        <p:pic>
          <p:nvPicPr>
            <p:cNvPr id="19" name="Graphic 18" descr="Puzzle">
              <a:extLst>
                <a:ext uri="{FF2B5EF4-FFF2-40B4-BE49-F238E27FC236}">
                  <a16:creationId xmlns:a16="http://schemas.microsoft.com/office/drawing/2014/main" id="{500EB913-50A3-224D-92B1-3B0E54D1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97519" y="1327630"/>
              <a:ext cx="596377" cy="5963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0C2C5-C3EE-1549-8CF6-5D026E3FF011}"/>
                </a:ext>
              </a:extLst>
            </p:cNvPr>
            <p:cNvSpPr txBox="1"/>
            <p:nvPr/>
          </p:nvSpPr>
          <p:spPr>
            <a:xfrm>
              <a:off x="7907501" y="1554675"/>
              <a:ext cx="1584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Reconfigured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F7A79B-12E6-6D49-82A1-192D9A95B3B1}"/>
              </a:ext>
            </a:extLst>
          </p:cNvPr>
          <p:cNvCxnSpPr>
            <a:cxnSpLocks/>
          </p:cNvCxnSpPr>
          <p:nvPr/>
        </p:nvCxnSpPr>
        <p:spPr>
          <a:xfrm>
            <a:off x="1499026" y="2116044"/>
            <a:ext cx="9326" cy="2376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068AE-180B-B848-B63D-535885084F03}"/>
              </a:ext>
            </a:extLst>
          </p:cNvPr>
          <p:cNvGrpSpPr/>
          <p:nvPr/>
        </p:nvGrpSpPr>
        <p:grpSpPr>
          <a:xfrm>
            <a:off x="1262939" y="1560106"/>
            <a:ext cx="2091518" cy="555938"/>
            <a:chOff x="746840" y="709657"/>
            <a:chExt cx="2091518" cy="555938"/>
          </a:xfrm>
        </p:grpSpPr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6162CE40-BBDE-E744-A254-012A65C6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6840" y="709657"/>
              <a:ext cx="490826" cy="4908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33E543-A83E-B34A-AC00-4875D06153B6}"/>
                </a:ext>
              </a:extLst>
            </p:cNvPr>
            <p:cNvSpPr txBox="1"/>
            <p:nvPr/>
          </p:nvSpPr>
          <p:spPr>
            <a:xfrm>
              <a:off x="1208027" y="896263"/>
              <a:ext cx="163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Manufactured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07E4CF-3906-504E-BFD4-D01373B5B893}"/>
              </a:ext>
            </a:extLst>
          </p:cNvPr>
          <p:cNvGrpSpPr/>
          <p:nvPr/>
        </p:nvGrpSpPr>
        <p:grpSpPr>
          <a:xfrm>
            <a:off x="1795058" y="2278292"/>
            <a:ext cx="1557536" cy="480381"/>
            <a:chOff x="1301441" y="1258206"/>
            <a:chExt cx="1557536" cy="480381"/>
          </a:xfrm>
        </p:grpSpPr>
        <p:pic>
          <p:nvPicPr>
            <p:cNvPr id="26" name="Graphic 25" descr="Screwdriver">
              <a:extLst>
                <a:ext uri="{FF2B5EF4-FFF2-40B4-BE49-F238E27FC236}">
                  <a16:creationId xmlns:a16="http://schemas.microsoft.com/office/drawing/2014/main" id="{DDAD6415-E424-4E44-9B17-883E4DF3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01441" y="1258206"/>
              <a:ext cx="424734" cy="4247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473702-137F-1240-87BA-C77C1FA88754}"/>
                </a:ext>
              </a:extLst>
            </p:cNvPr>
            <p:cNvSpPr txBox="1"/>
            <p:nvPr/>
          </p:nvSpPr>
          <p:spPr>
            <a:xfrm>
              <a:off x="1445600" y="1369255"/>
              <a:ext cx="141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Installed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392F12-1261-E141-AF72-113C1C92C97D}"/>
              </a:ext>
            </a:extLst>
          </p:cNvPr>
          <p:cNvCxnSpPr>
            <a:cxnSpLocks/>
          </p:cNvCxnSpPr>
          <p:nvPr/>
        </p:nvCxnSpPr>
        <p:spPr>
          <a:xfrm flipH="1">
            <a:off x="1939217" y="2758673"/>
            <a:ext cx="5910" cy="173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E9D6E4-9F22-684D-B12C-0DF483E54140}"/>
              </a:ext>
            </a:extLst>
          </p:cNvPr>
          <p:cNvGrpSpPr/>
          <p:nvPr/>
        </p:nvGrpSpPr>
        <p:grpSpPr>
          <a:xfrm>
            <a:off x="2219792" y="2911633"/>
            <a:ext cx="2110721" cy="502744"/>
            <a:chOff x="1624887" y="1850520"/>
            <a:chExt cx="2110721" cy="502744"/>
          </a:xfrm>
        </p:grpSpPr>
        <p:pic>
          <p:nvPicPr>
            <p:cNvPr id="30" name="Graphic 29" descr="Checklist">
              <a:extLst>
                <a:ext uri="{FF2B5EF4-FFF2-40B4-BE49-F238E27FC236}">
                  <a16:creationId xmlns:a16="http://schemas.microsoft.com/office/drawing/2014/main" id="{56CB9739-C804-8D49-9150-B6464359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24887" y="1850520"/>
              <a:ext cx="454146" cy="45414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2B1E71-FF61-C745-988E-10B0694881FB}"/>
                </a:ext>
              </a:extLst>
            </p:cNvPr>
            <p:cNvSpPr txBox="1"/>
            <p:nvPr/>
          </p:nvSpPr>
          <p:spPr>
            <a:xfrm>
              <a:off x="1909380" y="1983932"/>
              <a:ext cx="18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Commissioned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2250CD-68FE-844E-8E7E-39F9DCD56AC9}"/>
              </a:ext>
            </a:extLst>
          </p:cNvPr>
          <p:cNvCxnSpPr>
            <a:cxnSpLocks/>
          </p:cNvCxnSpPr>
          <p:nvPr/>
        </p:nvCxnSpPr>
        <p:spPr>
          <a:xfrm>
            <a:off x="2443576" y="3414377"/>
            <a:ext cx="0" cy="1078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327869-4AE8-224B-A1FD-624D500F28BE}"/>
              </a:ext>
            </a:extLst>
          </p:cNvPr>
          <p:cNvCxnSpPr>
            <a:cxnSpLocks/>
          </p:cNvCxnSpPr>
          <p:nvPr/>
        </p:nvCxnSpPr>
        <p:spPr>
          <a:xfrm>
            <a:off x="2865766" y="4127320"/>
            <a:ext cx="0" cy="3655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E8226-CC04-5041-9A7B-E7B0641E05B0}"/>
              </a:ext>
            </a:extLst>
          </p:cNvPr>
          <p:cNvCxnSpPr>
            <a:cxnSpLocks/>
          </p:cNvCxnSpPr>
          <p:nvPr/>
        </p:nvCxnSpPr>
        <p:spPr>
          <a:xfrm>
            <a:off x="5368846" y="2772733"/>
            <a:ext cx="4782" cy="172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B99F8B-E1BE-4147-AFBB-EA4ABF7515B1}"/>
              </a:ext>
            </a:extLst>
          </p:cNvPr>
          <p:cNvCxnSpPr>
            <a:cxnSpLocks/>
          </p:cNvCxnSpPr>
          <p:nvPr/>
        </p:nvCxnSpPr>
        <p:spPr>
          <a:xfrm>
            <a:off x="5809037" y="3415362"/>
            <a:ext cx="0" cy="1077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147721-5EF2-494E-9307-D8CC78AE9497}"/>
              </a:ext>
            </a:extLst>
          </p:cNvPr>
          <p:cNvCxnSpPr>
            <a:cxnSpLocks/>
          </p:cNvCxnSpPr>
          <p:nvPr/>
        </p:nvCxnSpPr>
        <p:spPr>
          <a:xfrm>
            <a:off x="6275372" y="4152186"/>
            <a:ext cx="0" cy="340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36926C-51F3-C641-8BE0-9DD6CB650215}"/>
              </a:ext>
            </a:extLst>
          </p:cNvPr>
          <p:cNvGrpSpPr/>
          <p:nvPr/>
        </p:nvGrpSpPr>
        <p:grpSpPr>
          <a:xfrm>
            <a:off x="6063408" y="3529120"/>
            <a:ext cx="2699690" cy="598200"/>
            <a:chOff x="5896328" y="782665"/>
            <a:chExt cx="2699690" cy="598200"/>
          </a:xfrm>
        </p:grpSpPr>
        <p:pic>
          <p:nvPicPr>
            <p:cNvPr id="38" name="Graphic 37" descr="Play">
              <a:extLst>
                <a:ext uri="{FF2B5EF4-FFF2-40B4-BE49-F238E27FC236}">
                  <a16:creationId xmlns:a16="http://schemas.microsoft.com/office/drawing/2014/main" id="{12615121-74C7-6A47-8E29-CE4918AEE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033C0-68CC-9D4B-8E50-609D15C5394C}"/>
                </a:ext>
              </a:extLst>
            </p:cNvPr>
            <p:cNvSpPr txBox="1"/>
            <p:nvPr/>
          </p:nvSpPr>
          <p:spPr>
            <a:xfrm>
              <a:off x="6088156" y="1011533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Running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5E09FF-C373-AB44-B7B4-5AAD5CE57B58}"/>
              </a:ext>
            </a:extLst>
          </p:cNvPr>
          <p:cNvGrpSpPr/>
          <p:nvPr/>
        </p:nvGrpSpPr>
        <p:grpSpPr>
          <a:xfrm>
            <a:off x="4883025" y="2184523"/>
            <a:ext cx="2406592" cy="723113"/>
            <a:chOff x="4470203" y="460447"/>
            <a:chExt cx="2406592" cy="723113"/>
          </a:xfrm>
        </p:grpSpPr>
        <p:pic>
          <p:nvPicPr>
            <p:cNvPr id="41" name="Graphic 40" descr="Arrow: Counterclockwise curve">
              <a:extLst>
                <a:ext uri="{FF2B5EF4-FFF2-40B4-BE49-F238E27FC236}">
                  <a16:creationId xmlns:a16="http://schemas.microsoft.com/office/drawing/2014/main" id="{FAC25F8D-B36D-7F45-BA93-E95A25467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726488">
              <a:off x="4470203" y="460447"/>
              <a:ext cx="723113" cy="72311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6083BF-CA99-C54D-B8A0-59AC3AEB0D8A}"/>
                </a:ext>
              </a:extLst>
            </p:cNvPr>
            <p:cNvSpPr txBox="1"/>
            <p:nvPr/>
          </p:nvSpPr>
          <p:spPr>
            <a:xfrm>
              <a:off x="4970225" y="729684"/>
              <a:ext cx="190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update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DC71C56-BBFC-4D4F-B999-14AF639FA80D}"/>
              </a:ext>
            </a:extLst>
          </p:cNvPr>
          <p:cNvSpPr txBox="1"/>
          <p:nvPr/>
        </p:nvSpPr>
        <p:spPr>
          <a:xfrm>
            <a:off x="9365363" y="3030729"/>
            <a:ext cx="242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&amp; replaced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8858C4-E387-564D-AB7A-C13D2F2B274B}"/>
              </a:ext>
            </a:extLst>
          </p:cNvPr>
          <p:cNvCxnSpPr>
            <a:cxnSpLocks/>
          </p:cNvCxnSpPr>
          <p:nvPr/>
        </p:nvCxnSpPr>
        <p:spPr>
          <a:xfrm>
            <a:off x="8830048" y="2758108"/>
            <a:ext cx="4782" cy="172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827183-280D-EB49-9C7D-41EA31C76CAF}"/>
              </a:ext>
            </a:extLst>
          </p:cNvPr>
          <p:cNvCxnSpPr>
            <a:cxnSpLocks/>
          </p:cNvCxnSpPr>
          <p:nvPr/>
        </p:nvCxnSpPr>
        <p:spPr>
          <a:xfrm>
            <a:off x="9270239" y="3400737"/>
            <a:ext cx="0" cy="1077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637D8A-B4E5-154E-B4AA-8C07B956E889}"/>
              </a:ext>
            </a:extLst>
          </p:cNvPr>
          <p:cNvCxnSpPr>
            <a:cxnSpLocks/>
          </p:cNvCxnSpPr>
          <p:nvPr/>
        </p:nvCxnSpPr>
        <p:spPr>
          <a:xfrm>
            <a:off x="9934694" y="4137561"/>
            <a:ext cx="0" cy="340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E40AD4-C3C3-5A49-A618-743F6AFA5DE8}"/>
              </a:ext>
            </a:extLst>
          </p:cNvPr>
          <p:cNvGrpSpPr/>
          <p:nvPr/>
        </p:nvGrpSpPr>
        <p:grpSpPr>
          <a:xfrm>
            <a:off x="8604605" y="2270135"/>
            <a:ext cx="2200593" cy="484323"/>
            <a:chOff x="8019926" y="1175727"/>
            <a:chExt cx="2200593" cy="4843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E61D8C2-C2F5-E742-8687-BF8B2A6B94A2}"/>
                </a:ext>
              </a:extLst>
            </p:cNvPr>
            <p:cNvGrpSpPr/>
            <p:nvPr/>
          </p:nvGrpSpPr>
          <p:grpSpPr>
            <a:xfrm>
              <a:off x="8019926" y="1175727"/>
              <a:ext cx="454146" cy="454146"/>
              <a:chOff x="9393235" y="1869695"/>
              <a:chExt cx="454146" cy="454146"/>
            </a:xfrm>
          </p:grpSpPr>
          <p:pic>
            <p:nvPicPr>
              <p:cNvPr id="50" name="Graphic 49" descr="Checklist">
                <a:extLst>
                  <a:ext uri="{FF2B5EF4-FFF2-40B4-BE49-F238E27FC236}">
                    <a16:creationId xmlns:a16="http://schemas.microsoft.com/office/drawing/2014/main" id="{99CAB6A0-5DA1-EA46-8716-2447FAD3B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93235" y="1869695"/>
                <a:ext cx="454146" cy="454146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A5B6994-6A51-A044-84AA-553A80A40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1961070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A26E7E-6D4E-1841-97D8-D8D49F6B0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1957596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98DC79C-204A-F84E-9AE8-A6DAAA36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039833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0CB2AB9-785A-CA49-ABA1-F3C9BF626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036359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09BD2E5-C86D-CC47-9D9F-38F654358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120315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64DBD96-8FCC-6448-B2BA-23F278E008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114936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DA45745-3EAC-CD42-8DC6-18F49FDA0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191458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E7E653-99E9-1845-913C-136AC0516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187984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CC8392-7BCF-4A47-8E2D-26EE83CEF12E}"/>
                </a:ext>
              </a:extLst>
            </p:cNvPr>
            <p:cNvSpPr txBox="1"/>
            <p:nvPr/>
          </p:nvSpPr>
          <p:spPr>
            <a:xfrm>
              <a:off x="8313949" y="1290718"/>
              <a:ext cx="190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Decommissioned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F4BBA9-A55D-244C-AC27-370B5734D43A}"/>
              </a:ext>
            </a:extLst>
          </p:cNvPr>
          <p:cNvGrpSpPr/>
          <p:nvPr/>
        </p:nvGrpSpPr>
        <p:grpSpPr>
          <a:xfrm>
            <a:off x="9445444" y="3502470"/>
            <a:ext cx="2670356" cy="646331"/>
            <a:chOff x="6163955" y="4189563"/>
            <a:chExt cx="2670356" cy="6463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0B12A9E-6B63-B740-BB0D-ACB52C50B1A5}"/>
                </a:ext>
              </a:extLst>
            </p:cNvPr>
            <p:cNvGrpSpPr/>
            <p:nvPr/>
          </p:nvGrpSpPr>
          <p:grpSpPr>
            <a:xfrm>
              <a:off x="6163955" y="4213895"/>
              <a:ext cx="968919" cy="603159"/>
              <a:chOff x="6163955" y="4213895"/>
              <a:chExt cx="968919" cy="603159"/>
            </a:xfrm>
          </p:grpSpPr>
          <p:pic>
            <p:nvPicPr>
              <p:cNvPr id="62" name="Graphic 61" descr="User">
                <a:extLst>
                  <a:ext uri="{FF2B5EF4-FFF2-40B4-BE49-F238E27FC236}">
                    <a16:creationId xmlns:a16="http://schemas.microsoft.com/office/drawing/2014/main" id="{19416DA9-19C3-064A-9E43-0F00264A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529715" y="4213895"/>
                <a:ext cx="603159" cy="603159"/>
              </a:xfrm>
              <a:prstGeom prst="rect">
                <a:avLst/>
              </a:prstGeom>
            </p:spPr>
          </p:pic>
          <p:pic>
            <p:nvPicPr>
              <p:cNvPr id="63" name="Graphic 62" descr="Checklist">
                <a:extLst>
                  <a:ext uri="{FF2B5EF4-FFF2-40B4-BE49-F238E27FC236}">
                    <a16:creationId xmlns:a16="http://schemas.microsoft.com/office/drawing/2014/main" id="{BD219A7F-555D-C64F-A606-0FD0D7E20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163955" y="4315667"/>
                <a:ext cx="454146" cy="454146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0D6F1E-72D0-F343-A90D-DCC847AE1C66}"/>
                </a:ext>
              </a:extLst>
            </p:cNvPr>
            <p:cNvSpPr txBox="1"/>
            <p:nvPr/>
          </p:nvSpPr>
          <p:spPr>
            <a:xfrm>
              <a:off x="6955715" y="4189563"/>
              <a:ext cx="18785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Reownership</a:t>
              </a:r>
              <a:r>
                <a:rPr lang="en-US" dirty="0"/>
                <a:t> &amp; recommissioned</a:t>
              </a:r>
            </a:p>
          </p:txBody>
        </p:sp>
      </p:grpSp>
      <p:sp>
        <p:nvSpPr>
          <p:cNvPr id="64" name="Right Brace 63">
            <a:extLst>
              <a:ext uri="{FF2B5EF4-FFF2-40B4-BE49-F238E27FC236}">
                <a16:creationId xmlns:a16="http://schemas.microsoft.com/office/drawing/2014/main" id="{411A69D0-581A-9845-ABF7-486A762AD48F}"/>
              </a:ext>
            </a:extLst>
          </p:cNvPr>
          <p:cNvSpPr/>
          <p:nvPr/>
        </p:nvSpPr>
        <p:spPr>
          <a:xfrm rot="5400000">
            <a:off x="2066285" y="4635297"/>
            <a:ext cx="248528" cy="567014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179A1113-1FE0-D64D-BF98-C354B63557FB}"/>
              </a:ext>
            </a:extLst>
          </p:cNvPr>
          <p:cNvSpPr/>
          <p:nvPr/>
        </p:nvSpPr>
        <p:spPr>
          <a:xfrm rot="5400000">
            <a:off x="3771321" y="3680024"/>
            <a:ext cx="248528" cy="2499360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BBCA8EE1-FDD9-354C-9019-8B9F3F1C5717}"/>
              </a:ext>
            </a:extLst>
          </p:cNvPr>
          <p:cNvSpPr/>
          <p:nvPr/>
        </p:nvSpPr>
        <p:spPr>
          <a:xfrm rot="5400000">
            <a:off x="5430696" y="4619326"/>
            <a:ext cx="248528" cy="620758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57144A87-99EF-2F4A-A29D-25306B478622}"/>
              </a:ext>
            </a:extLst>
          </p:cNvPr>
          <p:cNvSpPr/>
          <p:nvPr/>
        </p:nvSpPr>
        <p:spPr>
          <a:xfrm rot="5400000">
            <a:off x="7173709" y="3623072"/>
            <a:ext cx="248528" cy="2613263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625623-E977-E447-9717-4E83798F4A3D}"/>
              </a:ext>
            </a:extLst>
          </p:cNvPr>
          <p:cNvSpPr txBox="1"/>
          <p:nvPr/>
        </p:nvSpPr>
        <p:spPr>
          <a:xfrm>
            <a:off x="1306678" y="5392757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C3BBFD1-B592-374A-8B9F-37A2C3081B28}"/>
              </a:ext>
            </a:extLst>
          </p:cNvPr>
          <p:cNvSpPr txBox="1"/>
          <p:nvPr/>
        </p:nvSpPr>
        <p:spPr>
          <a:xfrm>
            <a:off x="2982471" y="5443093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Operational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30C3C-56F6-2E44-B18E-B2222DABED33}"/>
              </a:ext>
            </a:extLst>
          </p:cNvPr>
          <p:cNvSpPr txBox="1"/>
          <p:nvPr/>
        </p:nvSpPr>
        <p:spPr>
          <a:xfrm>
            <a:off x="4616639" y="5449669"/>
            <a:ext cx="18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&amp; re-bootstrapping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CD1B17-68AF-B043-9E24-FF9FD88BF62A}"/>
              </a:ext>
            </a:extLst>
          </p:cNvPr>
          <p:cNvSpPr txBox="1"/>
          <p:nvPr/>
        </p:nvSpPr>
        <p:spPr>
          <a:xfrm>
            <a:off x="6477761" y="5394530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Operational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4164390A-51AA-8647-8700-ABD633609F8D}"/>
              </a:ext>
            </a:extLst>
          </p:cNvPr>
          <p:cNvSpPr/>
          <p:nvPr/>
        </p:nvSpPr>
        <p:spPr>
          <a:xfrm rot="5400000">
            <a:off x="9190149" y="4300291"/>
            <a:ext cx="278478" cy="1258509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81300F-4DDD-E649-A563-EB85917273DB}"/>
              </a:ext>
            </a:extLst>
          </p:cNvPr>
          <p:cNvSpPr txBox="1"/>
          <p:nvPr/>
        </p:nvSpPr>
        <p:spPr>
          <a:xfrm>
            <a:off x="8452249" y="5378016"/>
            <a:ext cx="18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&amp; re-bootstrapping</a:t>
            </a:r>
          </a:p>
        </p:txBody>
      </p:sp>
    </p:spTree>
    <p:extLst>
      <p:ext uri="{BB962C8B-B14F-4D97-AF65-F5344CB8AC3E}">
        <p14:creationId xmlns:p14="http://schemas.microsoft.com/office/powerpoint/2010/main" val="3843231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A6C4-1CBE-A24C-8EB7-5A253908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Vulnerabilidades</a:t>
            </a:r>
            <a:r>
              <a:rPr lang="en-US" dirty="0"/>
              <a:t> no </a:t>
            </a:r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D5176-4DE3-FD42-BE28-3341D76D1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5AC1-8809-834A-AC69-DED50946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ACC7A8-07A1-6A4A-8CDD-C35C0E4B7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pic>
        <p:nvPicPr>
          <p:cNvPr id="12" name="Graphic 11" descr="Recycle">
            <a:extLst>
              <a:ext uri="{FF2B5EF4-FFF2-40B4-BE49-F238E27FC236}">
                <a16:creationId xmlns:a16="http://schemas.microsoft.com/office/drawing/2014/main" id="{FBCCBC69-CDF1-8640-9B4D-787E65C74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7947" y="2845365"/>
            <a:ext cx="574019" cy="574019"/>
          </a:xfrm>
          <a:prstGeom prst="rect">
            <a:avLst/>
          </a:prstGeom>
        </p:spPr>
      </p:pic>
      <p:pic>
        <p:nvPicPr>
          <p:cNvPr id="13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F415A986-14DA-3F47-9A5E-1A483279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34527" y="3868349"/>
            <a:ext cx="1249045" cy="1249045"/>
          </a:xfrm>
          <a:prstGeom prst="rect">
            <a:avLst/>
          </a:prstGeom>
          <a:noFill/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A2CE3-8315-9846-B419-00DA3844FB59}"/>
              </a:ext>
            </a:extLst>
          </p:cNvPr>
          <p:cNvGrpSpPr/>
          <p:nvPr/>
        </p:nvGrpSpPr>
        <p:grpSpPr>
          <a:xfrm>
            <a:off x="-755062" y="3514495"/>
            <a:ext cx="2699690" cy="598200"/>
            <a:chOff x="5896328" y="782665"/>
            <a:chExt cx="2699690" cy="598200"/>
          </a:xfrm>
        </p:grpSpPr>
        <p:pic>
          <p:nvPicPr>
            <p:cNvPr id="15" name="Graphic 14" descr="Play">
              <a:extLst>
                <a:ext uri="{FF2B5EF4-FFF2-40B4-BE49-F238E27FC236}">
                  <a16:creationId xmlns:a16="http://schemas.microsoft.com/office/drawing/2014/main" id="{FF0C910D-A883-0446-8E57-9C7FDDEB4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8C0DB0-635D-9941-A0AD-8F84EBAD58FA}"/>
                </a:ext>
              </a:extLst>
            </p:cNvPr>
            <p:cNvSpPr txBox="1"/>
            <p:nvPr/>
          </p:nvSpPr>
          <p:spPr>
            <a:xfrm>
              <a:off x="6088156" y="1011533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Running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AEFA08-62BC-4442-B321-51B7631E9722}"/>
              </a:ext>
            </a:extLst>
          </p:cNvPr>
          <p:cNvCxnSpPr>
            <a:cxnSpLocks/>
          </p:cNvCxnSpPr>
          <p:nvPr/>
        </p:nvCxnSpPr>
        <p:spPr>
          <a:xfrm>
            <a:off x="-2013025" y="4621308"/>
            <a:ext cx="1069982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B807D00-EDD3-6F4B-B641-C682EA5E219A}"/>
              </a:ext>
            </a:extLst>
          </p:cNvPr>
          <p:cNvGrpSpPr/>
          <p:nvPr/>
        </p:nvGrpSpPr>
        <p:grpSpPr>
          <a:xfrm>
            <a:off x="2100753" y="2817339"/>
            <a:ext cx="2094920" cy="596377"/>
            <a:chOff x="7397519" y="1327630"/>
            <a:chExt cx="2094920" cy="596377"/>
          </a:xfrm>
        </p:grpSpPr>
        <p:pic>
          <p:nvPicPr>
            <p:cNvPr id="19" name="Graphic 18" descr="Puzzle">
              <a:extLst>
                <a:ext uri="{FF2B5EF4-FFF2-40B4-BE49-F238E27FC236}">
                  <a16:creationId xmlns:a16="http://schemas.microsoft.com/office/drawing/2014/main" id="{500EB913-50A3-224D-92B1-3B0E54D1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97519" y="1327630"/>
              <a:ext cx="596377" cy="596377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60C2C5-C3EE-1549-8CF6-5D026E3FF011}"/>
                </a:ext>
              </a:extLst>
            </p:cNvPr>
            <p:cNvSpPr txBox="1"/>
            <p:nvPr/>
          </p:nvSpPr>
          <p:spPr>
            <a:xfrm>
              <a:off x="7907501" y="1554675"/>
              <a:ext cx="15849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Reconfigured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7F7A79B-12E6-6D49-82A1-192D9A95B3B1}"/>
              </a:ext>
            </a:extLst>
          </p:cNvPr>
          <p:cNvCxnSpPr>
            <a:cxnSpLocks/>
          </p:cNvCxnSpPr>
          <p:nvPr/>
        </p:nvCxnSpPr>
        <p:spPr>
          <a:xfrm>
            <a:off x="-1929974" y="2116044"/>
            <a:ext cx="9326" cy="2376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068AE-180B-B848-B63D-535885084F03}"/>
              </a:ext>
            </a:extLst>
          </p:cNvPr>
          <p:cNvGrpSpPr/>
          <p:nvPr/>
        </p:nvGrpSpPr>
        <p:grpSpPr>
          <a:xfrm>
            <a:off x="-2166061" y="1560106"/>
            <a:ext cx="2091518" cy="555938"/>
            <a:chOff x="746840" y="709657"/>
            <a:chExt cx="2091518" cy="555938"/>
          </a:xfrm>
        </p:grpSpPr>
        <p:pic>
          <p:nvPicPr>
            <p:cNvPr id="23" name="Graphic 22" descr="Gears">
              <a:extLst>
                <a:ext uri="{FF2B5EF4-FFF2-40B4-BE49-F238E27FC236}">
                  <a16:creationId xmlns:a16="http://schemas.microsoft.com/office/drawing/2014/main" id="{6162CE40-BBDE-E744-A254-012A65C6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6840" y="709657"/>
              <a:ext cx="490826" cy="49082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F33E543-A83E-B34A-AC00-4875D06153B6}"/>
                </a:ext>
              </a:extLst>
            </p:cNvPr>
            <p:cNvSpPr txBox="1"/>
            <p:nvPr/>
          </p:nvSpPr>
          <p:spPr>
            <a:xfrm>
              <a:off x="1208027" y="896263"/>
              <a:ext cx="163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Manufactured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907E4CF-3906-504E-BFD4-D01373B5B893}"/>
              </a:ext>
            </a:extLst>
          </p:cNvPr>
          <p:cNvGrpSpPr/>
          <p:nvPr/>
        </p:nvGrpSpPr>
        <p:grpSpPr>
          <a:xfrm>
            <a:off x="-1633942" y="2278292"/>
            <a:ext cx="1557536" cy="480381"/>
            <a:chOff x="1301441" y="1258206"/>
            <a:chExt cx="1557536" cy="480381"/>
          </a:xfrm>
        </p:grpSpPr>
        <p:pic>
          <p:nvPicPr>
            <p:cNvPr id="26" name="Graphic 25" descr="Screwdriver">
              <a:extLst>
                <a:ext uri="{FF2B5EF4-FFF2-40B4-BE49-F238E27FC236}">
                  <a16:creationId xmlns:a16="http://schemas.microsoft.com/office/drawing/2014/main" id="{DDAD6415-E424-4E44-9B17-883E4DF32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01441" y="1258206"/>
              <a:ext cx="424734" cy="4247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473702-137F-1240-87BA-C77C1FA88754}"/>
                </a:ext>
              </a:extLst>
            </p:cNvPr>
            <p:cNvSpPr txBox="1"/>
            <p:nvPr/>
          </p:nvSpPr>
          <p:spPr>
            <a:xfrm>
              <a:off x="1445600" y="1369255"/>
              <a:ext cx="141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Installed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392F12-1261-E141-AF72-113C1C92C97D}"/>
              </a:ext>
            </a:extLst>
          </p:cNvPr>
          <p:cNvCxnSpPr>
            <a:cxnSpLocks/>
          </p:cNvCxnSpPr>
          <p:nvPr/>
        </p:nvCxnSpPr>
        <p:spPr>
          <a:xfrm flipH="1">
            <a:off x="-1489783" y="2758673"/>
            <a:ext cx="5910" cy="173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E9D6E4-9F22-684D-B12C-0DF483E54140}"/>
              </a:ext>
            </a:extLst>
          </p:cNvPr>
          <p:cNvGrpSpPr/>
          <p:nvPr/>
        </p:nvGrpSpPr>
        <p:grpSpPr>
          <a:xfrm>
            <a:off x="-1209208" y="2911633"/>
            <a:ext cx="2110721" cy="502744"/>
            <a:chOff x="1624887" y="1850520"/>
            <a:chExt cx="2110721" cy="502744"/>
          </a:xfrm>
        </p:grpSpPr>
        <p:pic>
          <p:nvPicPr>
            <p:cNvPr id="30" name="Graphic 29" descr="Checklist">
              <a:extLst>
                <a:ext uri="{FF2B5EF4-FFF2-40B4-BE49-F238E27FC236}">
                  <a16:creationId xmlns:a16="http://schemas.microsoft.com/office/drawing/2014/main" id="{56CB9739-C804-8D49-9150-B64643598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624887" y="1850520"/>
              <a:ext cx="454146" cy="45414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82B1E71-FF61-C745-988E-10B0694881FB}"/>
                </a:ext>
              </a:extLst>
            </p:cNvPr>
            <p:cNvSpPr txBox="1"/>
            <p:nvPr/>
          </p:nvSpPr>
          <p:spPr>
            <a:xfrm>
              <a:off x="1909380" y="1983932"/>
              <a:ext cx="18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Commissioned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02250CD-68FE-844E-8E7E-39F9DCD56AC9}"/>
              </a:ext>
            </a:extLst>
          </p:cNvPr>
          <p:cNvCxnSpPr>
            <a:cxnSpLocks/>
          </p:cNvCxnSpPr>
          <p:nvPr/>
        </p:nvCxnSpPr>
        <p:spPr>
          <a:xfrm>
            <a:off x="-985424" y="3414377"/>
            <a:ext cx="0" cy="1078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327869-4AE8-224B-A1FD-624D500F28BE}"/>
              </a:ext>
            </a:extLst>
          </p:cNvPr>
          <p:cNvCxnSpPr>
            <a:cxnSpLocks/>
          </p:cNvCxnSpPr>
          <p:nvPr/>
        </p:nvCxnSpPr>
        <p:spPr>
          <a:xfrm>
            <a:off x="-563234" y="4127320"/>
            <a:ext cx="0" cy="3655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89E8226-CC04-5041-9A7B-E7B0641E05B0}"/>
              </a:ext>
            </a:extLst>
          </p:cNvPr>
          <p:cNvCxnSpPr>
            <a:cxnSpLocks/>
          </p:cNvCxnSpPr>
          <p:nvPr/>
        </p:nvCxnSpPr>
        <p:spPr>
          <a:xfrm>
            <a:off x="1939846" y="2772733"/>
            <a:ext cx="4782" cy="172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B99F8B-E1BE-4147-AFBB-EA4ABF7515B1}"/>
              </a:ext>
            </a:extLst>
          </p:cNvPr>
          <p:cNvCxnSpPr>
            <a:cxnSpLocks/>
          </p:cNvCxnSpPr>
          <p:nvPr/>
        </p:nvCxnSpPr>
        <p:spPr>
          <a:xfrm>
            <a:off x="2380037" y="3415362"/>
            <a:ext cx="0" cy="1077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147721-5EF2-494E-9307-D8CC78AE9497}"/>
              </a:ext>
            </a:extLst>
          </p:cNvPr>
          <p:cNvCxnSpPr>
            <a:cxnSpLocks/>
          </p:cNvCxnSpPr>
          <p:nvPr/>
        </p:nvCxnSpPr>
        <p:spPr>
          <a:xfrm>
            <a:off x="2846372" y="4152186"/>
            <a:ext cx="0" cy="340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36926C-51F3-C641-8BE0-9DD6CB650215}"/>
              </a:ext>
            </a:extLst>
          </p:cNvPr>
          <p:cNvGrpSpPr/>
          <p:nvPr/>
        </p:nvGrpSpPr>
        <p:grpSpPr>
          <a:xfrm>
            <a:off x="2634408" y="3529120"/>
            <a:ext cx="2699690" cy="598200"/>
            <a:chOff x="5896328" y="782665"/>
            <a:chExt cx="2699690" cy="598200"/>
          </a:xfrm>
        </p:grpSpPr>
        <p:pic>
          <p:nvPicPr>
            <p:cNvPr id="38" name="Graphic 37" descr="Play">
              <a:extLst>
                <a:ext uri="{FF2B5EF4-FFF2-40B4-BE49-F238E27FC236}">
                  <a16:creationId xmlns:a16="http://schemas.microsoft.com/office/drawing/2014/main" id="{12615121-74C7-6A47-8E29-CE4918AEE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1033C0-68CC-9D4B-8E50-609D15C5394C}"/>
                </a:ext>
              </a:extLst>
            </p:cNvPr>
            <p:cNvSpPr txBox="1"/>
            <p:nvPr/>
          </p:nvSpPr>
          <p:spPr>
            <a:xfrm>
              <a:off x="6088156" y="1011533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Running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5E09FF-C373-AB44-B7B4-5AAD5CE57B58}"/>
              </a:ext>
            </a:extLst>
          </p:cNvPr>
          <p:cNvGrpSpPr/>
          <p:nvPr/>
        </p:nvGrpSpPr>
        <p:grpSpPr>
          <a:xfrm>
            <a:off x="1454025" y="2184523"/>
            <a:ext cx="2406592" cy="723113"/>
            <a:chOff x="4470203" y="460447"/>
            <a:chExt cx="2406592" cy="723113"/>
          </a:xfrm>
        </p:grpSpPr>
        <p:pic>
          <p:nvPicPr>
            <p:cNvPr id="41" name="Graphic 40" descr="Arrow: Counterclockwise curve">
              <a:extLst>
                <a:ext uri="{FF2B5EF4-FFF2-40B4-BE49-F238E27FC236}">
                  <a16:creationId xmlns:a16="http://schemas.microsoft.com/office/drawing/2014/main" id="{FAC25F8D-B36D-7F45-BA93-E95A25467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726488">
              <a:off x="4470203" y="460447"/>
              <a:ext cx="723113" cy="72311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6083BF-CA99-C54D-B8A0-59AC3AEB0D8A}"/>
                </a:ext>
              </a:extLst>
            </p:cNvPr>
            <p:cNvSpPr txBox="1"/>
            <p:nvPr/>
          </p:nvSpPr>
          <p:spPr>
            <a:xfrm>
              <a:off x="4970225" y="729684"/>
              <a:ext cx="190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Software update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DC71C56-BBFC-4D4F-B999-14AF639FA80D}"/>
              </a:ext>
            </a:extLst>
          </p:cNvPr>
          <p:cNvSpPr txBox="1"/>
          <p:nvPr/>
        </p:nvSpPr>
        <p:spPr>
          <a:xfrm>
            <a:off x="5936363" y="3030729"/>
            <a:ext cx="242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Removed &amp; replaced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8858C4-E387-564D-AB7A-C13D2F2B274B}"/>
              </a:ext>
            </a:extLst>
          </p:cNvPr>
          <p:cNvCxnSpPr>
            <a:cxnSpLocks/>
          </p:cNvCxnSpPr>
          <p:nvPr/>
        </p:nvCxnSpPr>
        <p:spPr>
          <a:xfrm>
            <a:off x="5401048" y="2758108"/>
            <a:ext cx="4782" cy="17201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5827183-280D-EB49-9C7D-41EA31C76CAF}"/>
              </a:ext>
            </a:extLst>
          </p:cNvPr>
          <p:cNvCxnSpPr>
            <a:cxnSpLocks/>
          </p:cNvCxnSpPr>
          <p:nvPr/>
        </p:nvCxnSpPr>
        <p:spPr>
          <a:xfrm>
            <a:off x="5841239" y="3400737"/>
            <a:ext cx="0" cy="107751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637D8A-B4E5-154E-B4AA-8C07B956E889}"/>
              </a:ext>
            </a:extLst>
          </p:cNvPr>
          <p:cNvCxnSpPr>
            <a:cxnSpLocks/>
          </p:cNvCxnSpPr>
          <p:nvPr/>
        </p:nvCxnSpPr>
        <p:spPr>
          <a:xfrm>
            <a:off x="6505694" y="4137561"/>
            <a:ext cx="0" cy="3406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E40AD4-C3C3-5A49-A618-743F6AFA5DE8}"/>
              </a:ext>
            </a:extLst>
          </p:cNvPr>
          <p:cNvGrpSpPr/>
          <p:nvPr/>
        </p:nvGrpSpPr>
        <p:grpSpPr>
          <a:xfrm>
            <a:off x="5175605" y="2270135"/>
            <a:ext cx="2200593" cy="484323"/>
            <a:chOff x="8019926" y="1175727"/>
            <a:chExt cx="2200593" cy="4843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E61D8C2-C2F5-E742-8687-BF8B2A6B94A2}"/>
                </a:ext>
              </a:extLst>
            </p:cNvPr>
            <p:cNvGrpSpPr/>
            <p:nvPr/>
          </p:nvGrpSpPr>
          <p:grpSpPr>
            <a:xfrm>
              <a:off x="8019926" y="1175727"/>
              <a:ext cx="454146" cy="454146"/>
              <a:chOff x="9393235" y="1869695"/>
              <a:chExt cx="454146" cy="454146"/>
            </a:xfrm>
          </p:grpSpPr>
          <p:pic>
            <p:nvPicPr>
              <p:cNvPr id="50" name="Graphic 49" descr="Checklist">
                <a:extLst>
                  <a:ext uri="{FF2B5EF4-FFF2-40B4-BE49-F238E27FC236}">
                    <a16:creationId xmlns:a16="http://schemas.microsoft.com/office/drawing/2014/main" id="{99CAB6A0-5DA1-EA46-8716-2447FAD3B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393235" y="1869695"/>
                <a:ext cx="454146" cy="454146"/>
              </a:xfrm>
              <a:prstGeom prst="rect">
                <a:avLst/>
              </a:prstGeom>
            </p:spPr>
          </p:pic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A5B6994-6A51-A044-84AA-553A80A40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1961070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A26E7E-6D4E-1841-97D8-D8D49F6B0F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1957596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98DC79C-204A-F84E-9AE8-A6DAAA3625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039833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0CB2AB9-785A-CA49-ABA1-F3C9BF626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036359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09BD2E5-C86D-CC47-9D9F-38F6543588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120315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64DBD96-8FCC-6448-B2BA-23F278E008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114936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DA45745-3EAC-CD42-8DC6-18F49FDA0F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28810" y="2191458"/>
                <a:ext cx="40005" cy="5814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BE7E653-99E9-1845-913C-136AC05169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15475" y="2187984"/>
                <a:ext cx="83738" cy="6161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CC8392-7BCF-4A47-8E2D-26EE83CEF12E}"/>
                </a:ext>
              </a:extLst>
            </p:cNvPr>
            <p:cNvSpPr txBox="1"/>
            <p:nvPr/>
          </p:nvSpPr>
          <p:spPr>
            <a:xfrm>
              <a:off x="8313949" y="1290718"/>
              <a:ext cx="190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Decommissioned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0F4BBA9-A55D-244C-AC27-370B5734D43A}"/>
              </a:ext>
            </a:extLst>
          </p:cNvPr>
          <p:cNvGrpSpPr/>
          <p:nvPr/>
        </p:nvGrpSpPr>
        <p:grpSpPr>
          <a:xfrm>
            <a:off x="6016444" y="3502470"/>
            <a:ext cx="2670356" cy="646331"/>
            <a:chOff x="6163955" y="4189563"/>
            <a:chExt cx="2670356" cy="6463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0B12A9E-6B63-B740-BB0D-ACB52C50B1A5}"/>
                </a:ext>
              </a:extLst>
            </p:cNvPr>
            <p:cNvGrpSpPr/>
            <p:nvPr/>
          </p:nvGrpSpPr>
          <p:grpSpPr>
            <a:xfrm>
              <a:off x="6163955" y="4213895"/>
              <a:ext cx="968919" cy="603159"/>
              <a:chOff x="6163955" y="4213895"/>
              <a:chExt cx="968919" cy="603159"/>
            </a:xfrm>
          </p:grpSpPr>
          <p:pic>
            <p:nvPicPr>
              <p:cNvPr id="62" name="Graphic 61" descr="User">
                <a:extLst>
                  <a:ext uri="{FF2B5EF4-FFF2-40B4-BE49-F238E27FC236}">
                    <a16:creationId xmlns:a16="http://schemas.microsoft.com/office/drawing/2014/main" id="{19416DA9-19C3-064A-9E43-0F00264A7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529715" y="4213895"/>
                <a:ext cx="603159" cy="603159"/>
              </a:xfrm>
              <a:prstGeom prst="rect">
                <a:avLst/>
              </a:prstGeom>
            </p:spPr>
          </p:pic>
          <p:pic>
            <p:nvPicPr>
              <p:cNvPr id="63" name="Graphic 62" descr="Checklist">
                <a:extLst>
                  <a:ext uri="{FF2B5EF4-FFF2-40B4-BE49-F238E27FC236}">
                    <a16:creationId xmlns:a16="http://schemas.microsoft.com/office/drawing/2014/main" id="{BD219A7F-555D-C64F-A606-0FD0D7E20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163955" y="4315667"/>
                <a:ext cx="454146" cy="454146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0D6F1E-72D0-F343-A90D-DCC847AE1C66}"/>
                </a:ext>
              </a:extLst>
            </p:cNvPr>
            <p:cNvSpPr txBox="1"/>
            <p:nvPr/>
          </p:nvSpPr>
          <p:spPr>
            <a:xfrm>
              <a:off x="6955715" y="4189563"/>
              <a:ext cx="18785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Reownership</a:t>
              </a:r>
              <a:r>
                <a:rPr lang="en-US" dirty="0"/>
                <a:t> &amp; recommissioned</a:t>
              </a:r>
            </a:p>
          </p:txBody>
        </p:sp>
      </p:grpSp>
      <p:sp>
        <p:nvSpPr>
          <p:cNvPr id="64" name="Right Brace 63">
            <a:extLst>
              <a:ext uri="{FF2B5EF4-FFF2-40B4-BE49-F238E27FC236}">
                <a16:creationId xmlns:a16="http://schemas.microsoft.com/office/drawing/2014/main" id="{411A69D0-581A-9845-ABF7-486A762AD48F}"/>
              </a:ext>
            </a:extLst>
          </p:cNvPr>
          <p:cNvSpPr/>
          <p:nvPr/>
        </p:nvSpPr>
        <p:spPr>
          <a:xfrm rot="5400000">
            <a:off x="-1362715" y="4635297"/>
            <a:ext cx="248528" cy="567014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Brace 64">
            <a:extLst>
              <a:ext uri="{FF2B5EF4-FFF2-40B4-BE49-F238E27FC236}">
                <a16:creationId xmlns:a16="http://schemas.microsoft.com/office/drawing/2014/main" id="{179A1113-1FE0-D64D-BF98-C354B63557FB}"/>
              </a:ext>
            </a:extLst>
          </p:cNvPr>
          <p:cNvSpPr/>
          <p:nvPr/>
        </p:nvSpPr>
        <p:spPr>
          <a:xfrm rot="5400000">
            <a:off x="342321" y="3680024"/>
            <a:ext cx="248528" cy="2499360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Brace 65">
            <a:extLst>
              <a:ext uri="{FF2B5EF4-FFF2-40B4-BE49-F238E27FC236}">
                <a16:creationId xmlns:a16="http://schemas.microsoft.com/office/drawing/2014/main" id="{BBCA8EE1-FDD9-354C-9019-8B9F3F1C5717}"/>
              </a:ext>
            </a:extLst>
          </p:cNvPr>
          <p:cNvSpPr/>
          <p:nvPr/>
        </p:nvSpPr>
        <p:spPr>
          <a:xfrm rot="5400000">
            <a:off x="2001696" y="4619326"/>
            <a:ext cx="248528" cy="620758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57144A87-99EF-2F4A-A29D-25306B478622}"/>
              </a:ext>
            </a:extLst>
          </p:cNvPr>
          <p:cNvSpPr/>
          <p:nvPr/>
        </p:nvSpPr>
        <p:spPr>
          <a:xfrm rot="5400000">
            <a:off x="3744709" y="3623072"/>
            <a:ext cx="248528" cy="2613263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625623-E977-E447-9717-4E83798F4A3D}"/>
              </a:ext>
            </a:extLst>
          </p:cNvPr>
          <p:cNvSpPr txBox="1"/>
          <p:nvPr/>
        </p:nvSpPr>
        <p:spPr>
          <a:xfrm>
            <a:off x="-2122322" y="5392757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Bootstrapping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C3BBFD1-B592-374A-8B9F-37A2C3081B28}"/>
              </a:ext>
            </a:extLst>
          </p:cNvPr>
          <p:cNvSpPr txBox="1"/>
          <p:nvPr/>
        </p:nvSpPr>
        <p:spPr>
          <a:xfrm>
            <a:off x="-446529" y="5443093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Operational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930C3C-56F6-2E44-B18E-B2222DABED33}"/>
              </a:ext>
            </a:extLst>
          </p:cNvPr>
          <p:cNvSpPr txBox="1"/>
          <p:nvPr/>
        </p:nvSpPr>
        <p:spPr>
          <a:xfrm>
            <a:off x="1187639" y="5449669"/>
            <a:ext cx="18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&amp; re-bootstrapping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8CD1B17-68AF-B043-9E24-FF9FD88BF62A}"/>
              </a:ext>
            </a:extLst>
          </p:cNvPr>
          <p:cNvSpPr txBox="1"/>
          <p:nvPr/>
        </p:nvSpPr>
        <p:spPr>
          <a:xfrm>
            <a:off x="3048761" y="5394530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Operational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4164390A-51AA-8647-8700-ABD633609F8D}"/>
              </a:ext>
            </a:extLst>
          </p:cNvPr>
          <p:cNvSpPr/>
          <p:nvPr/>
        </p:nvSpPr>
        <p:spPr>
          <a:xfrm rot="5400000">
            <a:off x="5761149" y="4300291"/>
            <a:ext cx="278478" cy="1258509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81300F-4DDD-E649-A563-EB85917273DB}"/>
              </a:ext>
            </a:extLst>
          </p:cNvPr>
          <p:cNvSpPr txBox="1"/>
          <p:nvPr/>
        </p:nvSpPr>
        <p:spPr>
          <a:xfrm>
            <a:off x="5023249" y="5378016"/>
            <a:ext cx="1826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Maintenance &amp; re-bootstrapping</a:t>
            </a:r>
          </a:p>
        </p:txBody>
      </p:sp>
    </p:spTree>
    <p:extLst>
      <p:ext uri="{BB962C8B-B14F-4D97-AF65-F5344CB8AC3E}">
        <p14:creationId xmlns:p14="http://schemas.microsoft.com/office/powerpoint/2010/main" val="3702787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Cloning of things</a:t>
            </a:r>
          </a:p>
          <a:p>
            <a:pPr lvl="1"/>
            <a:r>
              <a:rPr lang="en-US" dirty="0"/>
              <a:t>Clone firmware, security configurations</a:t>
            </a:r>
          </a:p>
          <a:p>
            <a:pPr lvl="1"/>
            <a:r>
              <a:rPr lang="en-US" dirty="0"/>
              <a:t>Reverse engineer </a:t>
            </a:r>
          </a:p>
          <a:p>
            <a:pPr lvl="1"/>
            <a:r>
              <a:rPr lang="en-US" dirty="0"/>
              <a:t>Change functionality/add a backdoor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49373AD-64F0-8345-9086-6A6E85B16860}"/>
              </a:ext>
            </a:extLst>
          </p:cNvPr>
          <p:cNvGrpSpPr/>
          <p:nvPr/>
        </p:nvGrpSpPr>
        <p:grpSpPr>
          <a:xfrm>
            <a:off x="5680409" y="4786104"/>
            <a:ext cx="2091518" cy="555938"/>
            <a:chOff x="746840" y="709657"/>
            <a:chExt cx="2091518" cy="555938"/>
          </a:xfrm>
        </p:grpSpPr>
        <p:pic>
          <p:nvPicPr>
            <p:cNvPr id="8" name="Graphic 7" descr="Gears">
              <a:extLst>
                <a:ext uri="{FF2B5EF4-FFF2-40B4-BE49-F238E27FC236}">
                  <a16:creationId xmlns:a16="http://schemas.microsoft.com/office/drawing/2014/main" id="{C39A36AF-8EE6-D347-9C4B-C3087D120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840" y="709657"/>
              <a:ext cx="490826" cy="49082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5D4EDF-A10F-8A40-A837-3D86276671E8}"/>
                </a:ext>
              </a:extLst>
            </p:cNvPr>
            <p:cNvSpPr txBox="1"/>
            <p:nvPr/>
          </p:nvSpPr>
          <p:spPr>
            <a:xfrm>
              <a:off x="1208027" y="896263"/>
              <a:ext cx="163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Manufacturing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9FC0E7-04A3-6449-8D2D-056154AF1D95}"/>
              </a:ext>
            </a:extLst>
          </p:cNvPr>
          <p:cNvGrpSpPr/>
          <p:nvPr/>
        </p:nvGrpSpPr>
        <p:grpSpPr>
          <a:xfrm>
            <a:off x="5680409" y="5342042"/>
            <a:ext cx="2722839" cy="490826"/>
            <a:chOff x="5896328" y="782665"/>
            <a:chExt cx="2722839" cy="490826"/>
          </a:xfrm>
        </p:grpSpPr>
        <p:pic>
          <p:nvPicPr>
            <p:cNvPr id="11" name="Graphic 10" descr="Play">
              <a:extLst>
                <a:ext uri="{FF2B5EF4-FFF2-40B4-BE49-F238E27FC236}">
                  <a16:creationId xmlns:a16="http://schemas.microsoft.com/office/drawing/2014/main" id="{1308BE2A-5E2A-A04D-8907-155FE3D57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490826" cy="49082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D5775A-D8B1-D647-BED8-DAC2273B42C8}"/>
                </a:ext>
              </a:extLst>
            </p:cNvPr>
            <p:cNvSpPr txBox="1"/>
            <p:nvPr/>
          </p:nvSpPr>
          <p:spPr>
            <a:xfrm>
              <a:off x="6111305" y="904159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Running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4E1363-7ED1-974E-A521-499FD494B44C}"/>
              </a:ext>
            </a:extLst>
          </p:cNvPr>
          <p:cNvGrpSpPr/>
          <p:nvPr/>
        </p:nvGrpSpPr>
        <p:grpSpPr>
          <a:xfrm>
            <a:off x="4994148" y="2819400"/>
            <a:ext cx="1494501" cy="1650366"/>
            <a:chOff x="8160776" y="3089683"/>
            <a:chExt cx="1494501" cy="1650366"/>
          </a:xfrm>
        </p:grpSpPr>
        <p:pic>
          <p:nvPicPr>
            <p:cNvPr id="14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137141EF-BEC0-CE4B-BAA5-4571F9E603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2C057-B218-B04C-B0F5-DE89093A18E4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DB60D0-6962-AC42-BDA7-A5ADAEDF700A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65A4E-AEB7-1843-BE49-F4BE32F4758B}"/>
              </a:ext>
            </a:extLst>
          </p:cNvPr>
          <p:cNvGrpSpPr/>
          <p:nvPr/>
        </p:nvGrpSpPr>
        <p:grpSpPr>
          <a:xfrm>
            <a:off x="7268499" y="2848474"/>
            <a:ext cx="1494501" cy="1650366"/>
            <a:chOff x="8160776" y="3089683"/>
            <a:chExt cx="1494501" cy="1650366"/>
          </a:xfrm>
        </p:grpSpPr>
        <p:pic>
          <p:nvPicPr>
            <p:cNvPr id="18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2D518638-500A-4644-8E52-16EF5EBB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DFC477-AD54-774D-A3AC-6B85B2C60275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F2D871-262D-354C-BB3C-17C5A8D4FD06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Graphic 20" descr="Bug">
            <a:extLst>
              <a:ext uri="{FF2B5EF4-FFF2-40B4-BE49-F238E27FC236}">
                <a16:creationId xmlns:a16="http://schemas.microsoft.com/office/drawing/2014/main" id="{09D37103-3939-3C42-BA7C-E4170AA1E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58702" y="3606000"/>
            <a:ext cx="253382" cy="253382"/>
          </a:xfrm>
          <a:prstGeom prst="rect">
            <a:avLst/>
          </a:prstGeom>
        </p:spPr>
      </p:pic>
      <p:sp>
        <p:nvSpPr>
          <p:cNvPr id="22" name="Arrow: Left-Right 19">
            <a:extLst>
              <a:ext uri="{FF2B5EF4-FFF2-40B4-BE49-F238E27FC236}">
                <a16:creationId xmlns:a16="http://schemas.microsoft.com/office/drawing/2014/main" id="{039ACC3B-FF77-424E-8E1A-2D5F91C74EE8}"/>
              </a:ext>
            </a:extLst>
          </p:cNvPr>
          <p:cNvSpPr/>
          <p:nvPr/>
        </p:nvSpPr>
        <p:spPr>
          <a:xfrm>
            <a:off x="6302797" y="3601262"/>
            <a:ext cx="845587" cy="402222"/>
          </a:xfrm>
          <a:prstGeom prst="leftRightArrow">
            <a:avLst>
              <a:gd name="adj1" fmla="val 38489"/>
              <a:gd name="adj2" fmla="val 6151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Malicious substitution of things</a:t>
            </a:r>
          </a:p>
          <a:p>
            <a:pPr lvl="1"/>
            <a:r>
              <a:rPr lang="en-US" dirty="0"/>
              <a:t>Different device is installed during Installation phase</a:t>
            </a:r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23BE09D-4BFF-094D-A633-3A9C88A648D5}"/>
              </a:ext>
            </a:extLst>
          </p:cNvPr>
          <p:cNvGrpSpPr/>
          <p:nvPr/>
        </p:nvGrpSpPr>
        <p:grpSpPr>
          <a:xfrm>
            <a:off x="4689348" y="3048000"/>
            <a:ext cx="1494501" cy="1650366"/>
            <a:chOff x="8160776" y="3089683"/>
            <a:chExt cx="1494501" cy="1650366"/>
          </a:xfrm>
        </p:grpSpPr>
        <p:pic>
          <p:nvPicPr>
            <p:cNvPr id="24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60081F50-7E07-FA4F-A68E-B7DE84E41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16410D-F6D0-E24F-B93F-65E4F46EA7EA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4C14E45-5A2A-0944-A7A0-D0A2AFC267F3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89719B-E10C-0B4D-A803-E637187A906B}"/>
              </a:ext>
            </a:extLst>
          </p:cNvPr>
          <p:cNvGrpSpPr/>
          <p:nvPr/>
        </p:nvGrpSpPr>
        <p:grpSpPr>
          <a:xfrm>
            <a:off x="6963699" y="3077074"/>
            <a:ext cx="1494501" cy="1650366"/>
            <a:chOff x="8160776" y="3089683"/>
            <a:chExt cx="1494501" cy="1650366"/>
          </a:xfrm>
        </p:grpSpPr>
        <p:pic>
          <p:nvPicPr>
            <p:cNvPr id="28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AAF4E361-2BDE-2247-9C96-9A9151611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21FE9DE-C308-D34D-B37F-5FBB14CF6BCF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3B2F9B-051C-664F-8B29-00EF2C1C9103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Graphic 30" descr="Bug">
            <a:extLst>
              <a:ext uri="{FF2B5EF4-FFF2-40B4-BE49-F238E27FC236}">
                <a16:creationId xmlns:a16="http://schemas.microsoft.com/office/drawing/2014/main" id="{E93791DF-167C-FD4D-8098-A1FE4D1BE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3902" y="3834600"/>
            <a:ext cx="253382" cy="253382"/>
          </a:xfrm>
          <a:prstGeom prst="rect">
            <a:avLst/>
          </a:prstGeom>
        </p:spPr>
      </p:pic>
      <p:sp>
        <p:nvSpPr>
          <p:cNvPr id="32" name="Arrow: Right 17">
            <a:extLst>
              <a:ext uri="{FF2B5EF4-FFF2-40B4-BE49-F238E27FC236}">
                <a16:creationId xmlns:a16="http://schemas.microsoft.com/office/drawing/2014/main" id="{B0908E57-FA65-1C4F-BFF3-C78DCCC51EF5}"/>
              </a:ext>
            </a:extLst>
          </p:cNvPr>
          <p:cNvSpPr/>
          <p:nvPr/>
        </p:nvSpPr>
        <p:spPr>
          <a:xfrm>
            <a:off x="6158100" y="3697491"/>
            <a:ext cx="641738" cy="661041"/>
          </a:xfrm>
          <a:prstGeom prst="rightArrow">
            <a:avLst>
              <a:gd name="adj1" fmla="val 35992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4C21237-B8F4-2A4D-876D-DE8F973CCAAD}"/>
              </a:ext>
            </a:extLst>
          </p:cNvPr>
          <p:cNvGrpSpPr/>
          <p:nvPr/>
        </p:nvGrpSpPr>
        <p:grpSpPr>
          <a:xfrm>
            <a:off x="5700558" y="5252050"/>
            <a:ext cx="1557536" cy="480381"/>
            <a:chOff x="1301441" y="1258206"/>
            <a:chExt cx="1557536" cy="480381"/>
          </a:xfrm>
        </p:grpSpPr>
        <p:pic>
          <p:nvPicPr>
            <p:cNvPr id="34" name="Graphic 33" descr="Screwdriver">
              <a:extLst>
                <a:ext uri="{FF2B5EF4-FFF2-40B4-BE49-F238E27FC236}">
                  <a16:creationId xmlns:a16="http://schemas.microsoft.com/office/drawing/2014/main" id="{20600B70-E0E0-AF44-A247-523873FDF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1441" y="1258206"/>
              <a:ext cx="424734" cy="42473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FDFCC6-A2ED-1F4F-9583-ED82C22A96B8}"/>
                </a:ext>
              </a:extLst>
            </p:cNvPr>
            <p:cNvSpPr txBox="1"/>
            <p:nvPr/>
          </p:nvSpPr>
          <p:spPr>
            <a:xfrm>
              <a:off x="1445600" y="1369255"/>
              <a:ext cx="141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9699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Eavesdropping attack</a:t>
            </a:r>
          </a:p>
          <a:p>
            <a:pPr lvl="1"/>
            <a:r>
              <a:rPr lang="en-US" dirty="0"/>
              <a:t>Security parameters exchanged in clear text</a:t>
            </a:r>
          </a:p>
          <a:p>
            <a:pPr lvl="1"/>
            <a:r>
              <a:rPr lang="en-US" dirty="0"/>
              <a:t>Device lifetime exceeds the cryptographic algorithms lifetime</a:t>
            </a:r>
          </a:p>
          <a:p>
            <a:pPr lvl="1"/>
            <a:r>
              <a:rPr lang="en-US" dirty="0"/>
              <a:t>Messages during T2T communication</a:t>
            </a: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9124B7-84F5-C447-B9B4-68B848AFD487}"/>
              </a:ext>
            </a:extLst>
          </p:cNvPr>
          <p:cNvGrpSpPr/>
          <p:nvPr/>
        </p:nvGrpSpPr>
        <p:grpSpPr>
          <a:xfrm>
            <a:off x="6340643" y="2091632"/>
            <a:ext cx="1494501" cy="1650366"/>
            <a:chOff x="8160776" y="3089683"/>
            <a:chExt cx="1494501" cy="1650366"/>
          </a:xfrm>
        </p:grpSpPr>
        <p:pic>
          <p:nvPicPr>
            <p:cNvPr id="21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B4D86B1D-836F-AA4B-A951-2FED3AEFE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4368B1-9B2B-1449-91F0-3C88156C5ADE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C35FCCB-2382-5E46-A6E9-102066690C1E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" descr="https://d30y9cdsu7xlg0.cloudfront.net/png/1182491-200.png">
            <a:extLst>
              <a:ext uri="{FF2B5EF4-FFF2-40B4-BE49-F238E27FC236}">
                <a16:creationId xmlns:a16="http://schemas.microsoft.com/office/drawing/2014/main" id="{87218FCA-E6C3-6C4C-9C72-0A1F4F19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72" y="2287436"/>
            <a:ext cx="900236" cy="90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D6C3C75C-D275-AD42-B4A3-942CD6C4B99B}"/>
              </a:ext>
            </a:extLst>
          </p:cNvPr>
          <p:cNvGrpSpPr/>
          <p:nvPr/>
        </p:nvGrpSpPr>
        <p:grpSpPr>
          <a:xfrm>
            <a:off x="5350072" y="4749291"/>
            <a:ext cx="2955728" cy="582226"/>
            <a:chOff x="5896328" y="782665"/>
            <a:chExt cx="2955728" cy="582226"/>
          </a:xfrm>
        </p:grpSpPr>
        <p:pic>
          <p:nvPicPr>
            <p:cNvPr id="39" name="Graphic 38" descr="Play">
              <a:extLst>
                <a:ext uri="{FF2B5EF4-FFF2-40B4-BE49-F238E27FC236}">
                  <a16:creationId xmlns:a16="http://schemas.microsoft.com/office/drawing/2014/main" id="{4A0A3B69-E483-9D4F-8782-D9D0219FB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5B5522D-7315-9141-BD74-6209B6B18E1E}"/>
                </a:ext>
              </a:extLst>
            </p:cNvPr>
            <p:cNvSpPr txBox="1"/>
            <p:nvPr/>
          </p:nvSpPr>
          <p:spPr>
            <a:xfrm>
              <a:off x="6344194" y="976795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operational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CD6A9FD-2D70-3242-91FE-BB720058FC9B}"/>
              </a:ext>
            </a:extLst>
          </p:cNvPr>
          <p:cNvGrpSpPr/>
          <p:nvPr/>
        </p:nvGrpSpPr>
        <p:grpSpPr>
          <a:xfrm>
            <a:off x="5396372" y="4262041"/>
            <a:ext cx="2237312" cy="502744"/>
            <a:chOff x="1624887" y="1850520"/>
            <a:chExt cx="2110721" cy="502744"/>
          </a:xfrm>
        </p:grpSpPr>
        <p:pic>
          <p:nvPicPr>
            <p:cNvPr id="42" name="Graphic 41" descr="Checklist">
              <a:extLst>
                <a:ext uri="{FF2B5EF4-FFF2-40B4-BE49-F238E27FC236}">
                  <a16:creationId xmlns:a16="http://schemas.microsoft.com/office/drawing/2014/main" id="{BADE0FB7-F00D-B84F-B570-CBC3E013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24887" y="1850520"/>
              <a:ext cx="454146" cy="454146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1AB102-1936-9840-8926-9CD90557E848}"/>
                </a:ext>
              </a:extLst>
            </p:cNvPr>
            <p:cNvSpPr txBox="1"/>
            <p:nvPr/>
          </p:nvSpPr>
          <p:spPr>
            <a:xfrm>
              <a:off x="1909380" y="1983932"/>
              <a:ext cx="18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Commissioning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555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Man-in-the-middle attack</a:t>
            </a:r>
          </a:p>
          <a:p>
            <a:pPr lvl="1"/>
            <a:r>
              <a:rPr lang="en-US" dirty="0"/>
              <a:t>Security parameters update exchanged in clear text</a:t>
            </a:r>
          </a:p>
          <a:p>
            <a:pPr lvl="1"/>
            <a:r>
              <a:rPr lang="en-US" dirty="0"/>
              <a:t>If device authentication is human-assisted, it may create a weak link</a:t>
            </a:r>
          </a:p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49DBB6-6B61-D244-82B1-B8899A8015EA}"/>
              </a:ext>
            </a:extLst>
          </p:cNvPr>
          <p:cNvGrpSpPr/>
          <p:nvPr/>
        </p:nvGrpSpPr>
        <p:grpSpPr>
          <a:xfrm>
            <a:off x="5272951" y="5147864"/>
            <a:ext cx="2955728" cy="582226"/>
            <a:chOff x="5896328" y="782665"/>
            <a:chExt cx="2955728" cy="582226"/>
          </a:xfrm>
        </p:grpSpPr>
        <p:pic>
          <p:nvPicPr>
            <p:cNvPr id="19" name="Graphic 18" descr="Play">
              <a:extLst>
                <a:ext uri="{FF2B5EF4-FFF2-40B4-BE49-F238E27FC236}">
                  <a16:creationId xmlns:a16="http://schemas.microsoft.com/office/drawing/2014/main" id="{F1EF6DCC-9E01-9242-9FFE-62135E09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4241310-00CD-E940-B2A1-4FC0DE40413A}"/>
                </a:ext>
              </a:extLst>
            </p:cNvPr>
            <p:cNvSpPr txBox="1"/>
            <p:nvPr/>
          </p:nvSpPr>
          <p:spPr>
            <a:xfrm>
              <a:off x="6344194" y="976795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operational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7F0646-5EFE-774E-976F-727D68FA42E3}"/>
              </a:ext>
            </a:extLst>
          </p:cNvPr>
          <p:cNvGrpSpPr/>
          <p:nvPr/>
        </p:nvGrpSpPr>
        <p:grpSpPr>
          <a:xfrm>
            <a:off x="5319251" y="4660614"/>
            <a:ext cx="2237312" cy="502744"/>
            <a:chOff x="1624887" y="1850520"/>
            <a:chExt cx="2110721" cy="502744"/>
          </a:xfrm>
        </p:grpSpPr>
        <p:pic>
          <p:nvPicPr>
            <p:cNvPr id="25" name="Graphic 24" descr="Checklist">
              <a:extLst>
                <a:ext uri="{FF2B5EF4-FFF2-40B4-BE49-F238E27FC236}">
                  <a16:creationId xmlns:a16="http://schemas.microsoft.com/office/drawing/2014/main" id="{818F5D92-002F-B849-A7DD-F0CCC200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24887" y="1850520"/>
              <a:ext cx="454146" cy="45414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C167CA-C771-C340-A9D9-868B12CBA8C1}"/>
                </a:ext>
              </a:extLst>
            </p:cNvPr>
            <p:cNvSpPr txBox="1"/>
            <p:nvPr/>
          </p:nvSpPr>
          <p:spPr>
            <a:xfrm>
              <a:off x="1909380" y="1983932"/>
              <a:ext cx="18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Commissioning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4BC731-0CD0-FD4A-B44F-5408086A5B0F}"/>
              </a:ext>
            </a:extLst>
          </p:cNvPr>
          <p:cNvGrpSpPr/>
          <p:nvPr/>
        </p:nvGrpSpPr>
        <p:grpSpPr>
          <a:xfrm>
            <a:off x="4572000" y="1676400"/>
            <a:ext cx="1494501" cy="1650366"/>
            <a:chOff x="8160776" y="3089683"/>
            <a:chExt cx="1494501" cy="1650366"/>
          </a:xfrm>
        </p:grpSpPr>
        <p:pic>
          <p:nvPicPr>
            <p:cNvPr id="28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8F690A7C-2E18-1847-88E2-84B3FC5E9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2B373B-9AAD-9744-983B-AF107957E2B9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9203F79-8BAC-E448-8F50-030053C4F789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EE8874-D431-D14B-BF96-D10B5BBF10DE}"/>
              </a:ext>
            </a:extLst>
          </p:cNvPr>
          <p:cNvGrpSpPr/>
          <p:nvPr/>
        </p:nvGrpSpPr>
        <p:grpSpPr>
          <a:xfrm>
            <a:off x="7343590" y="1783441"/>
            <a:ext cx="1258774" cy="1503091"/>
            <a:chOff x="10551787" y="2310836"/>
            <a:chExt cx="1258774" cy="1503091"/>
          </a:xfrm>
        </p:grpSpPr>
        <p:pic>
          <p:nvPicPr>
            <p:cNvPr id="32" name="Graphic 31" descr="Wireless router">
              <a:extLst>
                <a:ext uri="{FF2B5EF4-FFF2-40B4-BE49-F238E27FC236}">
                  <a16:creationId xmlns:a16="http://schemas.microsoft.com/office/drawing/2014/main" id="{63D25924-4176-8149-847F-BD1A7AE9B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51787" y="2310836"/>
              <a:ext cx="1258774" cy="125877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78A065-BBF9-6140-A4C4-FF8705050125}"/>
                </a:ext>
              </a:extLst>
            </p:cNvPr>
            <p:cNvSpPr txBox="1"/>
            <p:nvPr/>
          </p:nvSpPr>
          <p:spPr>
            <a:xfrm>
              <a:off x="10735548" y="3352262"/>
              <a:ext cx="89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Hub</a:t>
              </a: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065F162-3C4C-8A4B-81AF-510962EE7CAE}"/>
              </a:ext>
            </a:extLst>
          </p:cNvPr>
          <p:cNvCxnSpPr>
            <a:cxnSpLocks/>
          </p:cNvCxnSpPr>
          <p:nvPr/>
        </p:nvCxnSpPr>
        <p:spPr>
          <a:xfrm>
            <a:off x="5948821" y="2627560"/>
            <a:ext cx="1302838" cy="2052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5E04A64-DAC0-C943-AE3A-ED79EACF36C3}"/>
              </a:ext>
            </a:extLst>
          </p:cNvPr>
          <p:cNvCxnSpPr>
            <a:cxnSpLocks/>
          </p:cNvCxnSpPr>
          <p:nvPr/>
        </p:nvCxnSpPr>
        <p:spPr>
          <a:xfrm>
            <a:off x="5458546" y="3236550"/>
            <a:ext cx="524541" cy="722376"/>
          </a:xfrm>
          <a:prstGeom prst="line">
            <a:avLst/>
          </a:prstGeom>
          <a:ln w="571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2" descr="https://www.privia.com/hs-fs/hubfs/2017%20Website/Security/ManinMiddleAttack-icon.png?t=1518725986305&amp;width=200&amp;name=ManinMiddleAttack-icon.png">
            <a:extLst>
              <a:ext uri="{FF2B5EF4-FFF2-40B4-BE49-F238E27FC236}">
                <a16:creationId xmlns:a16="http://schemas.microsoft.com/office/drawing/2014/main" id="{71B9696F-D0EE-514D-B5F1-C7E7F611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683" y="3348167"/>
            <a:ext cx="903926" cy="90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E6422D-445C-7642-BE4C-21DFD80E15CE}"/>
              </a:ext>
            </a:extLst>
          </p:cNvPr>
          <p:cNvCxnSpPr>
            <a:cxnSpLocks/>
          </p:cNvCxnSpPr>
          <p:nvPr/>
        </p:nvCxnSpPr>
        <p:spPr>
          <a:xfrm flipV="1">
            <a:off x="6966539" y="3220852"/>
            <a:ext cx="560812" cy="725122"/>
          </a:xfrm>
          <a:prstGeom prst="line">
            <a:avLst/>
          </a:prstGeom>
          <a:ln w="57150">
            <a:prstDash val="soli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11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Firmware attacks</a:t>
            </a:r>
          </a:p>
          <a:p>
            <a:pPr lvl="1"/>
            <a:r>
              <a:rPr lang="en-US" dirty="0"/>
              <a:t>During maintenance a new malicious firmware may be updated</a:t>
            </a:r>
          </a:p>
          <a:p>
            <a:pPr lvl="1"/>
            <a:r>
              <a:rPr lang="en-US" dirty="0"/>
              <a:t>Old firmware may contain security exploits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E9A4806-B852-424E-9301-91A1BFD134DE}"/>
              </a:ext>
            </a:extLst>
          </p:cNvPr>
          <p:cNvGrpSpPr/>
          <p:nvPr/>
        </p:nvGrpSpPr>
        <p:grpSpPr>
          <a:xfrm>
            <a:off x="6070056" y="2176067"/>
            <a:ext cx="1494501" cy="1650366"/>
            <a:chOff x="8160776" y="3089683"/>
            <a:chExt cx="1494501" cy="1650366"/>
          </a:xfrm>
        </p:grpSpPr>
        <p:pic>
          <p:nvPicPr>
            <p:cNvPr id="37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077779DD-56B6-6440-9509-7BFF03200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43AECB-2BB5-F949-AD77-7C65933A59B4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0CD88F2-2FE1-6748-8CB5-DABA3011D06A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F4AFD28-86BE-A24F-806F-8769B56603FD}"/>
              </a:ext>
            </a:extLst>
          </p:cNvPr>
          <p:cNvGrpSpPr/>
          <p:nvPr/>
        </p:nvGrpSpPr>
        <p:grpSpPr>
          <a:xfrm>
            <a:off x="5528233" y="4244536"/>
            <a:ext cx="2406592" cy="723113"/>
            <a:chOff x="4470203" y="460447"/>
            <a:chExt cx="2406592" cy="723113"/>
          </a:xfrm>
        </p:grpSpPr>
        <p:pic>
          <p:nvPicPr>
            <p:cNvPr id="41" name="Graphic 40" descr="Arrow: Counterclockwise curve">
              <a:extLst>
                <a:ext uri="{FF2B5EF4-FFF2-40B4-BE49-F238E27FC236}">
                  <a16:creationId xmlns:a16="http://schemas.microsoft.com/office/drawing/2014/main" id="{8F83F3E5-08BC-0D44-951A-E2070C3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26488">
              <a:off x="4470203" y="460447"/>
              <a:ext cx="723113" cy="72311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02B757-E986-8040-8181-266A1B60D079}"/>
                </a:ext>
              </a:extLst>
            </p:cNvPr>
            <p:cNvSpPr txBox="1"/>
            <p:nvPr/>
          </p:nvSpPr>
          <p:spPr>
            <a:xfrm>
              <a:off x="4970225" y="729684"/>
              <a:ext cx="190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  Software update</a:t>
              </a:r>
            </a:p>
          </p:txBody>
        </p:sp>
      </p:grpSp>
      <p:pic>
        <p:nvPicPr>
          <p:cNvPr id="43" name="Graphic 42" descr="Arrow: Counterclockwise curve">
            <a:extLst>
              <a:ext uri="{FF2B5EF4-FFF2-40B4-BE49-F238E27FC236}">
                <a16:creationId xmlns:a16="http://schemas.microsoft.com/office/drawing/2014/main" id="{9DDCD105-CD6A-9A4A-B2BA-B7EFABF89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26488">
            <a:off x="7223524" y="2510459"/>
            <a:ext cx="723113" cy="723113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FDBEB2A9-2846-6D4F-AD8B-F58D15D432DA}"/>
              </a:ext>
            </a:extLst>
          </p:cNvPr>
          <p:cNvGrpSpPr/>
          <p:nvPr/>
        </p:nvGrpSpPr>
        <p:grpSpPr>
          <a:xfrm>
            <a:off x="5651559" y="4894965"/>
            <a:ext cx="2955728" cy="582226"/>
            <a:chOff x="5896328" y="782665"/>
            <a:chExt cx="2955728" cy="582226"/>
          </a:xfrm>
        </p:grpSpPr>
        <p:pic>
          <p:nvPicPr>
            <p:cNvPr id="47" name="Graphic 46" descr="Play">
              <a:extLst>
                <a:ext uri="{FF2B5EF4-FFF2-40B4-BE49-F238E27FC236}">
                  <a16:creationId xmlns:a16="http://schemas.microsoft.com/office/drawing/2014/main" id="{FF9B8921-FFF8-814C-B1B0-BCA4470D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6328" y="782665"/>
              <a:ext cx="582226" cy="58222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0E1B093-45E3-3C4B-8B49-311EC15AD05D}"/>
                </a:ext>
              </a:extLst>
            </p:cNvPr>
            <p:cNvSpPr txBox="1"/>
            <p:nvPr/>
          </p:nvSpPr>
          <p:spPr>
            <a:xfrm>
              <a:off x="6344194" y="976795"/>
              <a:ext cx="2507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Application operational</a:t>
              </a:r>
            </a:p>
          </p:txBody>
        </p:sp>
      </p:grpSp>
      <p:pic>
        <p:nvPicPr>
          <p:cNvPr id="49" name="Graphic 48" descr="Bug">
            <a:extLst>
              <a:ext uri="{FF2B5EF4-FFF2-40B4-BE49-F238E27FC236}">
                <a16:creationId xmlns:a16="http://schemas.microsoft.com/office/drawing/2014/main" id="{B625DB26-B13C-AC4F-959E-31718E07C9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4214" y="2321511"/>
            <a:ext cx="253382" cy="25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20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Privilege scalation</a:t>
            </a:r>
          </a:p>
          <a:p>
            <a:pPr lvl="1"/>
            <a:r>
              <a:rPr lang="en-US" dirty="0"/>
              <a:t>Authentication system flaw</a:t>
            </a:r>
          </a:p>
          <a:p>
            <a:pPr lvl="1"/>
            <a:r>
              <a:rPr lang="en-US" dirty="0"/>
              <a:t>Low privileged user access higher priority resources </a:t>
            </a:r>
          </a:p>
        </p:txBody>
      </p:sp>
      <p:pic>
        <p:nvPicPr>
          <p:cNvPr id="19" name="Graphic 18" descr="Security Camera">
            <a:extLst>
              <a:ext uri="{FF2B5EF4-FFF2-40B4-BE49-F238E27FC236}">
                <a16:creationId xmlns:a16="http://schemas.microsoft.com/office/drawing/2014/main" id="{75DE68C9-79EC-FC4F-87D2-8CD853A07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9403" y="2286000"/>
            <a:ext cx="771397" cy="771397"/>
          </a:xfrm>
          <a:prstGeom prst="rect">
            <a:avLst/>
          </a:prstGeom>
        </p:spPr>
      </p:pic>
      <p:pic>
        <p:nvPicPr>
          <p:cNvPr id="20" name="Picture 2" descr="https://www.privia.com/hs-fs/hubfs/2017%20Website/Security/ManinMiddleAttack-icon.png?t=1518725986305&amp;width=200&amp;name=ManinMiddleAttack-icon.png">
            <a:extLst>
              <a:ext uri="{FF2B5EF4-FFF2-40B4-BE49-F238E27FC236}">
                <a16:creationId xmlns:a16="http://schemas.microsoft.com/office/drawing/2014/main" id="{86EE2BB7-DB16-124B-B958-B317DBC6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481" y="4584776"/>
            <a:ext cx="903926" cy="90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EF2E473-F19C-204E-8C1C-04EE8B8C5E5C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6934444" y="4012482"/>
            <a:ext cx="0" cy="5722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12E2F-BC31-B046-931D-982694AAE5BB}"/>
              </a:ext>
            </a:extLst>
          </p:cNvPr>
          <p:cNvCxnSpPr>
            <a:cxnSpLocks/>
          </p:cNvCxnSpPr>
          <p:nvPr/>
        </p:nvCxnSpPr>
        <p:spPr>
          <a:xfrm flipH="1" flipV="1">
            <a:off x="6366248" y="2934188"/>
            <a:ext cx="401185" cy="3820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FE8D71-4C0B-1445-A49A-F22D9836A19F}"/>
              </a:ext>
            </a:extLst>
          </p:cNvPr>
          <p:cNvCxnSpPr>
            <a:cxnSpLocks/>
          </p:cNvCxnSpPr>
          <p:nvPr/>
        </p:nvCxnSpPr>
        <p:spPr>
          <a:xfrm flipH="1" flipV="1">
            <a:off x="5881353" y="3108556"/>
            <a:ext cx="733658" cy="1349592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239DFA-BDF9-384C-8890-076440A8701E}"/>
              </a:ext>
            </a:extLst>
          </p:cNvPr>
          <p:cNvGrpSpPr/>
          <p:nvPr/>
        </p:nvGrpSpPr>
        <p:grpSpPr>
          <a:xfrm>
            <a:off x="6647477" y="3075594"/>
            <a:ext cx="904858" cy="970500"/>
            <a:chOff x="8160776" y="3089683"/>
            <a:chExt cx="1494501" cy="1650366"/>
          </a:xfrm>
        </p:grpSpPr>
        <p:pic>
          <p:nvPicPr>
            <p:cNvPr id="25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B3684331-A9B1-5D4F-95F1-299278A1F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43F9EE-FB25-0E42-8BE0-76D772B82454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CE36F0-84D9-3D4A-B064-12428D4513D2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895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B12B-BC7E-CE4E-9141-9A37C5B7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r>
              <a:rPr lang="en-US" dirty="0"/>
              <a:t> de IoT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044A21-F5D1-5141-A41D-1034B3BA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45F3B-BC21-9948-B906-05F8F0F96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B00C82-3A02-F244-BBB7-5433EC0D5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BE8F2-6929-F046-9A78-E85CD8DDE73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0692" y="1258338"/>
            <a:ext cx="8229600" cy="3962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“Network of physical objects, devices, vehicles, buildings and other items embedded with electronics, software, sensors, and network connectivity that enables these objects to collect and exchange data.” </a:t>
            </a:r>
          </a:p>
          <a:p>
            <a:pPr marL="0" indent="0" algn="r">
              <a:buNone/>
            </a:pPr>
            <a:r>
              <a:rPr lang="en-US" b="1" dirty="0"/>
              <a:t>Wikipedia</a:t>
            </a:r>
          </a:p>
          <a:p>
            <a:endParaRPr lang="en-US" dirty="0"/>
          </a:p>
          <a:p>
            <a:r>
              <a:rPr lang="en-US" dirty="0"/>
              <a:t>“Network of physical objects that contain embedded technology to communicate and sense or interact with their internal states or the external environment.” </a:t>
            </a:r>
          </a:p>
          <a:p>
            <a:pPr marL="0" indent="0" algn="r">
              <a:buNone/>
            </a:pPr>
            <a:r>
              <a:rPr lang="en-US" b="1" dirty="0"/>
              <a:t>Gartner 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1A26B1-ECF2-C841-8C49-480BCBB5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48" y="4884188"/>
            <a:ext cx="2308352" cy="14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0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Privacy threats</a:t>
            </a:r>
          </a:p>
          <a:p>
            <a:pPr lvl="1"/>
            <a:r>
              <a:rPr lang="en-US" dirty="0"/>
              <a:t>Infer information based on device profile and messaging patterns</a:t>
            </a:r>
          </a:p>
          <a:p>
            <a:pPr lvl="1"/>
            <a:r>
              <a:rPr lang="en-US" dirty="0"/>
              <a:t>Also known as second channel attack</a:t>
            </a:r>
          </a:p>
          <a:p>
            <a:endParaRPr lang="en-US" dirty="0"/>
          </a:p>
        </p:txBody>
      </p:sp>
      <p:pic>
        <p:nvPicPr>
          <p:cNvPr id="16" name="Picture 2" descr="https://www.privia.com/hs-fs/hubfs/2017%20Website/Security/ManinMiddleAttack-icon.png?t=1518725986305&amp;width=200&amp;name=ManinMiddleAttack-icon.png">
            <a:extLst>
              <a:ext uri="{FF2B5EF4-FFF2-40B4-BE49-F238E27FC236}">
                <a16:creationId xmlns:a16="http://schemas.microsoft.com/office/drawing/2014/main" id="{CE1CF029-99C0-7544-982C-767987AEA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92" y="2760865"/>
            <a:ext cx="903926" cy="90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DA25034-4871-F947-AA18-9060C720EDC4}"/>
              </a:ext>
            </a:extLst>
          </p:cNvPr>
          <p:cNvGrpSpPr/>
          <p:nvPr/>
        </p:nvGrpSpPr>
        <p:grpSpPr>
          <a:xfrm>
            <a:off x="7010400" y="3237475"/>
            <a:ext cx="904858" cy="970500"/>
            <a:chOff x="8160776" y="3089683"/>
            <a:chExt cx="1494501" cy="1650366"/>
          </a:xfrm>
        </p:grpSpPr>
        <p:pic>
          <p:nvPicPr>
            <p:cNvPr id="18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A70BDF00-87E4-FB4B-96BF-FCEC25003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3CC3AEA-A1F3-5149-88BD-C67B59A1C6FD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2C3D80-B6BC-ED46-8452-39C968E51005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" name="Graphic 29" descr="List">
            <a:extLst>
              <a:ext uri="{FF2B5EF4-FFF2-40B4-BE49-F238E27FC236}">
                <a16:creationId xmlns:a16="http://schemas.microsoft.com/office/drawing/2014/main" id="{49EA5779-1D42-0D41-A443-B12E06EBC2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0521" y="3609119"/>
            <a:ext cx="914400" cy="914400"/>
          </a:xfrm>
          <a:prstGeom prst="rect">
            <a:avLst/>
          </a:prstGeom>
        </p:spPr>
      </p:pic>
      <p:pic>
        <p:nvPicPr>
          <p:cNvPr id="31" name="Graphic 30" descr="Bar chart">
            <a:extLst>
              <a:ext uri="{FF2B5EF4-FFF2-40B4-BE49-F238E27FC236}">
                <a16:creationId xmlns:a16="http://schemas.microsoft.com/office/drawing/2014/main" id="{373340EB-85F4-6C43-A969-B56D8777F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22646" y="3974761"/>
            <a:ext cx="637120" cy="637120"/>
          </a:xfrm>
          <a:prstGeom prst="rect">
            <a:avLst/>
          </a:prstGeom>
        </p:spPr>
      </p:pic>
      <p:pic>
        <p:nvPicPr>
          <p:cNvPr id="32" name="Graphic 31" descr="Pie chart">
            <a:extLst>
              <a:ext uri="{FF2B5EF4-FFF2-40B4-BE49-F238E27FC236}">
                <a16:creationId xmlns:a16="http://schemas.microsoft.com/office/drawing/2014/main" id="{505FFEA7-D194-FE4A-8BF9-2388EC65A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7946" y="3292364"/>
            <a:ext cx="574043" cy="574043"/>
          </a:xfrm>
          <a:prstGeom prst="rect">
            <a:avLst/>
          </a:prstGeom>
        </p:spPr>
      </p:pic>
      <p:pic>
        <p:nvPicPr>
          <p:cNvPr id="33" name="Graphic 32" descr="Downward trend">
            <a:extLst>
              <a:ext uri="{FF2B5EF4-FFF2-40B4-BE49-F238E27FC236}">
                <a16:creationId xmlns:a16="http://schemas.microsoft.com/office/drawing/2014/main" id="{93D96B5A-6303-F84B-AAB9-9FE20DBB8D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22820" y="2585061"/>
            <a:ext cx="599652" cy="599652"/>
          </a:xfrm>
          <a:prstGeom prst="rect">
            <a:avLst/>
          </a:prstGeom>
        </p:spPr>
      </p:pic>
      <p:pic>
        <p:nvPicPr>
          <p:cNvPr id="34" name="Graphic 33" descr="Eye">
            <a:extLst>
              <a:ext uri="{FF2B5EF4-FFF2-40B4-BE49-F238E27FC236}">
                <a16:creationId xmlns:a16="http://schemas.microsoft.com/office/drawing/2014/main" id="{0719528C-F83D-BD41-8C21-086B5697D1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84050" y="4123198"/>
            <a:ext cx="642004" cy="642004"/>
          </a:xfrm>
          <a:prstGeom prst="rect">
            <a:avLst/>
          </a:prstGeom>
        </p:spPr>
      </p:pic>
      <p:pic>
        <p:nvPicPr>
          <p:cNvPr id="35" name="Graphic 34" descr="Playbook">
            <a:extLst>
              <a:ext uri="{FF2B5EF4-FFF2-40B4-BE49-F238E27FC236}">
                <a16:creationId xmlns:a16="http://schemas.microsoft.com/office/drawing/2014/main" id="{3D8E663C-3A0D-C647-9F93-8C2ED5FA5C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89248" y="3579866"/>
            <a:ext cx="599652" cy="599652"/>
          </a:xfrm>
          <a:prstGeom prst="rect">
            <a:avLst/>
          </a:prstGeom>
        </p:spPr>
      </p:pic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97C5F727-0BD6-0E49-A3BD-42759C78F3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02433" y="2948422"/>
            <a:ext cx="572934" cy="5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28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DD722-DF90-6F4D-B63C-580E3947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Ameaças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para as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69BA9-20C3-8845-A4CA-5716A88DF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6B4F-DA20-6244-B07E-BD06CF3D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IoT - Nuno Santos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7EDA-84B5-B54F-B2C6-7071C18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9855B-3164-CD4F-8995-A67427018E2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98802" cy="4937760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Denial-of-Service attack</a:t>
            </a:r>
          </a:p>
          <a:p>
            <a:pPr lvl="1"/>
            <a:r>
              <a:rPr lang="en-US" dirty="0"/>
              <a:t>Physically jamming the network medium</a:t>
            </a:r>
          </a:p>
          <a:p>
            <a:pPr lvl="1"/>
            <a:r>
              <a:rPr lang="en-US" dirty="0"/>
              <a:t>Constrained devices are more vulnerable</a:t>
            </a:r>
          </a:p>
          <a:p>
            <a:pPr lvl="2"/>
            <a:r>
              <a:rPr lang="en-US" dirty="0"/>
              <a:t>Resource exhaustion</a:t>
            </a:r>
          </a:p>
          <a:p>
            <a:pPr lvl="1"/>
            <a:r>
              <a:rPr lang="en-US" dirty="0"/>
              <a:t>Compromised devices used in a Distributed </a:t>
            </a:r>
            <a:r>
              <a:rPr lang="en-US" dirty="0" err="1"/>
              <a:t>DoS</a:t>
            </a:r>
            <a:endParaRPr lang="en-US" dirty="0"/>
          </a:p>
          <a:p>
            <a:endParaRPr lang="en-US" dirty="0"/>
          </a:p>
        </p:txBody>
      </p:sp>
      <p:pic>
        <p:nvPicPr>
          <p:cNvPr id="19" name="Picture 2" descr="https://www.privia.com/hs-fs/hubfs/2017%20Website/Security/ManinMiddleAttack-icon.png?t=1518725986305&amp;width=200&amp;name=ManinMiddleAttack-icon.png">
            <a:extLst>
              <a:ext uri="{FF2B5EF4-FFF2-40B4-BE49-F238E27FC236}">
                <a16:creationId xmlns:a16="http://schemas.microsoft.com/office/drawing/2014/main" id="{45B60F77-455D-AC4C-ACA7-A6B88BA17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889" y="4887415"/>
            <a:ext cx="1132385" cy="11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F1389BC-0401-8942-93DC-782545A8E260}"/>
              </a:ext>
            </a:extLst>
          </p:cNvPr>
          <p:cNvGrpSpPr/>
          <p:nvPr/>
        </p:nvGrpSpPr>
        <p:grpSpPr>
          <a:xfrm>
            <a:off x="8033572" y="4963954"/>
            <a:ext cx="904858" cy="970500"/>
            <a:chOff x="8160776" y="3089683"/>
            <a:chExt cx="1494501" cy="1650366"/>
          </a:xfrm>
        </p:grpSpPr>
        <p:pic>
          <p:nvPicPr>
            <p:cNvPr id="21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4E45AB8B-2AD8-1040-A002-58692B3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2F54A8-3CFA-E746-B19C-8545C1D83C89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789FB78-B4C2-E249-9C53-A6E20CABD554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raphic 23" descr="Box">
            <a:extLst>
              <a:ext uri="{FF2B5EF4-FFF2-40B4-BE49-F238E27FC236}">
                <a16:creationId xmlns:a16="http://schemas.microsoft.com/office/drawing/2014/main" id="{8BEAADED-3964-3F4F-BC94-9E5C593E2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9401" y="4037523"/>
            <a:ext cx="637221" cy="637221"/>
          </a:xfrm>
          <a:prstGeom prst="rect">
            <a:avLst/>
          </a:prstGeom>
        </p:spPr>
      </p:pic>
      <p:pic>
        <p:nvPicPr>
          <p:cNvPr id="25" name="Graphic 24" descr="Box">
            <a:extLst>
              <a:ext uri="{FF2B5EF4-FFF2-40B4-BE49-F238E27FC236}">
                <a16:creationId xmlns:a16="http://schemas.microsoft.com/office/drawing/2014/main" id="{A5327BEC-422C-E047-8320-339ED1494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4597" y="3818134"/>
            <a:ext cx="637221" cy="637221"/>
          </a:xfrm>
          <a:prstGeom prst="rect">
            <a:avLst/>
          </a:prstGeom>
        </p:spPr>
      </p:pic>
      <p:pic>
        <p:nvPicPr>
          <p:cNvPr id="26" name="Graphic 25" descr="Box">
            <a:extLst>
              <a:ext uri="{FF2B5EF4-FFF2-40B4-BE49-F238E27FC236}">
                <a16:creationId xmlns:a16="http://schemas.microsoft.com/office/drawing/2014/main" id="{2C63A481-EEF7-1445-882D-DBB7873AB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8775" y="4326733"/>
            <a:ext cx="637221" cy="637221"/>
          </a:xfrm>
          <a:prstGeom prst="rect">
            <a:avLst/>
          </a:prstGeom>
        </p:spPr>
      </p:pic>
      <p:pic>
        <p:nvPicPr>
          <p:cNvPr id="27" name="Graphic 26" descr="Box">
            <a:extLst>
              <a:ext uri="{FF2B5EF4-FFF2-40B4-BE49-F238E27FC236}">
                <a16:creationId xmlns:a16="http://schemas.microsoft.com/office/drawing/2014/main" id="{317D84FE-F048-C04C-B6F0-DD5DF75F5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8581" y="4615943"/>
            <a:ext cx="637221" cy="637221"/>
          </a:xfrm>
          <a:prstGeom prst="rect">
            <a:avLst/>
          </a:prstGeom>
        </p:spPr>
      </p:pic>
      <p:pic>
        <p:nvPicPr>
          <p:cNvPr id="37" name="Graphic 36" descr="Box">
            <a:extLst>
              <a:ext uri="{FF2B5EF4-FFF2-40B4-BE49-F238E27FC236}">
                <a16:creationId xmlns:a16="http://schemas.microsoft.com/office/drawing/2014/main" id="{8D304618-B3E0-6A47-804D-CDC1300A5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52851" y="4851402"/>
            <a:ext cx="637221" cy="637221"/>
          </a:xfrm>
          <a:prstGeom prst="rect">
            <a:avLst/>
          </a:prstGeom>
        </p:spPr>
      </p:pic>
      <p:pic>
        <p:nvPicPr>
          <p:cNvPr id="38" name="Graphic 37" descr="Box">
            <a:extLst>
              <a:ext uri="{FF2B5EF4-FFF2-40B4-BE49-F238E27FC236}">
                <a16:creationId xmlns:a16="http://schemas.microsoft.com/office/drawing/2014/main" id="{9461DA2C-AB36-2246-AA6F-AF8A16A6DE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90735" y="3838132"/>
            <a:ext cx="637221" cy="637221"/>
          </a:xfrm>
          <a:prstGeom prst="rect">
            <a:avLst/>
          </a:prstGeom>
        </p:spPr>
      </p:pic>
      <p:pic>
        <p:nvPicPr>
          <p:cNvPr id="39" name="Graphic 38" descr="Box">
            <a:extLst>
              <a:ext uri="{FF2B5EF4-FFF2-40B4-BE49-F238E27FC236}">
                <a16:creationId xmlns:a16="http://schemas.microsoft.com/office/drawing/2014/main" id="{B3E75E23-417D-9D4E-AB05-301AEA2A40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5791" y="4326733"/>
            <a:ext cx="637221" cy="637221"/>
          </a:xfrm>
          <a:prstGeom prst="rect">
            <a:avLst/>
          </a:prstGeom>
        </p:spPr>
      </p:pic>
      <p:pic>
        <p:nvPicPr>
          <p:cNvPr id="40" name="Graphic 39" descr="Box">
            <a:extLst>
              <a:ext uri="{FF2B5EF4-FFF2-40B4-BE49-F238E27FC236}">
                <a16:creationId xmlns:a16="http://schemas.microsoft.com/office/drawing/2014/main" id="{BDB10FE2-0DA5-3643-A365-9CA57EE5F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23721" y="4842908"/>
            <a:ext cx="637221" cy="637221"/>
          </a:xfrm>
          <a:prstGeom prst="rect">
            <a:avLst/>
          </a:prstGeom>
        </p:spPr>
      </p:pic>
      <p:pic>
        <p:nvPicPr>
          <p:cNvPr id="41" name="Graphic 40" descr="Box">
            <a:extLst>
              <a:ext uri="{FF2B5EF4-FFF2-40B4-BE49-F238E27FC236}">
                <a16:creationId xmlns:a16="http://schemas.microsoft.com/office/drawing/2014/main" id="{82CC9EE8-990D-1B44-B042-492B0B7CE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3944" y="4096219"/>
            <a:ext cx="637221" cy="637221"/>
          </a:xfrm>
          <a:prstGeom prst="rect">
            <a:avLst/>
          </a:prstGeom>
        </p:spPr>
      </p:pic>
      <p:pic>
        <p:nvPicPr>
          <p:cNvPr id="42" name="Graphic 41" descr="Box">
            <a:extLst>
              <a:ext uri="{FF2B5EF4-FFF2-40B4-BE49-F238E27FC236}">
                <a16:creationId xmlns:a16="http://schemas.microsoft.com/office/drawing/2014/main" id="{6F240080-A1A8-6345-A182-12F776145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3043" y="4613036"/>
            <a:ext cx="637221" cy="637221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966D76-F22D-9A43-BF8F-74E21BB69516}"/>
              </a:ext>
            </a:extLst>
          </p:cNvPr>
          <p:cNvCxnSpPr>
            <a:cxnSpLocks/>
          </p:cNvCxnSpPr>
          <p:nvPr/>
        </p:nvCxnSpPr>
        <p:spPr>
          <a:xfrm>
            <a:off x="6038954" y="5516427"/>
            <a:ext cx="1955621" cy="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2" descr="https://www.privia.com/hs-fs/hubfs/2017%20Website/Security/ManinMiddleAttack-icon.png?t=1518725986305&amp;width=200&amp;name=ManinMiddleAttack-icon.png">
            <a:extLst>
              <a:ext uri="{FF2B5EF4-FFF2-40B4-BE49-F238E27FC236}">
                <a16:creationId xmlns:a16="http://schemas.microsoft.com/office/drawing/2014/main" id="{5B2A7622-601A-7A4F-86DF-6D3B5B132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59" y="1990171"/>
            <a:ext cx="1132385" cy="11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87BFCAA-13AA-5444-B10E-07731FD7615B}"/>
              </a:ext>
            </a:extLst>
          </p:cNvPr>
          <p:cNvGrpSpPr/>
          <p:nvPr/>
        </p:nvGrpSpPr>
        <p:grpSpPr>
          <a:xfrm>
            <a:off x="8086742" y="2066710"/>
            <a:ext cx="904858" cy="970500"/>
            <a:chOff x="8160776" y="3089683"/>
            <a:chExt cx="1494501" cy="1650366"/>
          </a:xfrm>
        </p:grpSpPr>
        <p:pic>
          <p:nvPicPr>
            <p:cNvPr id="46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93B4BF6F-72F4-F643-BC10-F9C86D9FB8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F0BA454-B1E9-0D45-A4EE-6442FF47DEB3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D2ADD2D-B503-5840-A9F9-1FE1AA5945BA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9" name="Graphic 48" descr="Box">
            <a:extLst>
              <a:ext uri="{FF2B5EF4-FFF2-40B4-BE49-F238E27FC236}">
                <a16:creationId xmlns:a16="http://schemas.microsoft.com/office/drawing/2014/main" id="{605CC703-458E-A24F-83AC-82880E160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6500" y="1945664"/>
            <a:ext cx="637221" cy="637221"/>
          </a:xfrm>
          <a:prstGeom prst="rect">
            <a:avLst/>
          </a:prstGeom>
        </p:spPr>
      </p:pic>
      <p:pic>
        <p:nvPicPr>
          <p:cNvPr id="50" name="Graphic 49" descr="Box">
            <a:extLst>
              <a:ext uri="{FF2B5EF4-FFF2-40B4-BE49-F238E27FC236}">
                <a16:creationId xmlns:a16="http://schemas.microsoft.com/office/drawing/2014/main" id="{4932F88A-F860-C948-A1F7-E214A689D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9934" y="1945664"/>
            <a:ext cx="637221" cy="63722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EA43C9-08F1-FE4E-B357-89405BBF9289}"/>
              </a:ext>
            </a:extLst>
          </p:cNvPr>
          <p:cNvCxnSpPr>
            <a:cxnSpLocks/>
          </p:cNvCxnSpPr>
          <p:nvPr/>
        </p:nvCxnSpPr>
        <p:spPr>
          <a:xfrm>
            <a:off x="6092124" y="2619183"/>
            <a:ext cx="1955621" cy="0"/>
          </a:xfrm>
          <a:prstGeom prst="line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96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C3C-8B6C-1C49-8615-440E51C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C32B-FD6F-B043-927A-A9EDBC3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E508-9F66-D14C-8292-588BE5FD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ECE94-2BC7-914E-8037-45F5E4D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BF6FE-38EA-9344-8BD6-94DC5417577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Resource constraints</a:t>
            </a:r>
          </a:p>
          <a:p>
            <a:pPr lvl="1"/>
            <a:r>
              <a:rPr lang="en-US" dirty="0"/>
              <a:t>Lossy and low-bandwidth communication channels</a:t>
            </a:r>
          </a:p>
          <a:p>
            <a:pPr lvl="2"/>
            <a:r>
              <a:rPr lang="en-US" dirty="0"/>
              <a:t>Possible </a:t>
            </a:r>
            <a:r>
              <a:rPr lang="en-US" dirty="0" err="1"/>
              <a:t>DoS</a:t>
            </a:r>
            <a:r>
              <a:rPr lang="en-US" dirty="0"/>
              <a:t> exploit, due to losses and retransmissions</a:t>
            </a:r>
          </a:p>
          <a:p>
            <a:pPr lvl="1"/>
            <a:r>
              <a:rPr lang="en-US" dirty="0"/>
              <a:t>Scarce processing and memory capacity limits the usage of resource expensive cryptographic primitives</a:t>
            </a:r>
          </a:p>
          <a:p>
            <a:pPr lvl="2"/>
            <a:r>
              <a:rPr lang="en-US" dirty="0"/>
              <a:t>Efforts in more efficient cryptography</a:t>
            </a:r>
          </a:p>
        </p:txBody>
      </p:sp>
    </p:spTree>
    <p:extLst>
      <p:ext uri="{BB962C8B-B14F-4D97-AF65-F5344CB8AC3E}">
        <p14:creationId xmlns:p14="http://schemas.microsoft.com/office/powerpoint/2010/main" val="176331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C3C-8B6C-1C49-8615-440E51C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C32B-FD6F-B043-927A-A9EDBC3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E508-9F66-D14C-8292-588BE5FD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ECE94-2BC7-914E-8037-45F5E4D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BF6FE-38EA-9344-8BD6-94DC541757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143000"/>
            <a:ext cx="8534400" cy="3415292"/>
          </a:xfrm>
        </p:spPr>
        <p:txBody>
          <a:bodyPr>
            <a:normAutofit/>
          </a:bodyPr>
          <a:lstStyle/>
          <a:p>
            <a:r>
              <a:rPr lang="en-US" b="1" dirty="0"/>
              <a:t>End-to-end security, protocol translation, and the role of middleboxes</a:t>
            </a:r>
          </a:p>
          <a:p>
            <a:pPr lvl="1"/>
            <a:r>
              <a:rPr lang="en-US" dirty="0"/>
              <a:t>Sender to receiver confidentiality and integrity</a:t>
            </a:r>
          </a:p>
          <a:p>
            <a:pPr lvl="2"/>
            <a:r>
              <a:rPr lang="en-US" dirty="0"/>
              <a:t>Encryption commonly used </a:t>
            </a:r>
          </a:p>
          <a:p>
            <a:pPr lvl="2"/>
            <a:r>
              <a:rPr lang="en-US" dirty="0"/>
              <a:t>Gateways can’t change or access the data</a:t>
            </a:r>
          </a:p>
          <a:p>
            <a:pPr lvl="1"/>
            <a:r>
              <a:rPr lang="en-US" dirty="0"/>
              <a:t>Constrained IoT networks uses different protocols that may needs translation at middleboxes</a:t>
            </a:r>
          </a:p>
          <a:p>
            <a:pPr lvl="2"/>
            <a:r>
              <a:rPr lang="en-US" dirty="0"/>
              <a:t>Middleboxes must access the message being sent (no end-to-end security)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2D966F-897B-6B4D-8698-C2D6F561EFDA}"/>
              </a:ext>
            </a:extLst>
          </p:cNvPr>
          <p:cNvSpPr/>
          <p:nvPr/>
        </p:nvSpPr>
        <p:spPr>
          <a:xfrm>
            <a:off x="3748192" y="5097642"/>
            <a:ext cx="1324947" cy="7465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Middlebox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A83EC-FAF1-444E-92B3-B3FE19B10372}"/>
              </a:ext>
            </a:extLst>
          </p:cNvPr>
          <p:cNvGrpSpPr/>
          <p:nvPr/>
        </p:nvGrpSpPr>
        <p:grpSpPr>
          <a:xfrm>
            <a:off x="6562742" y="4495800"/>
            <a:ext cx="904858" cy="970500"/>
            <a:chOff x="8160776" y="3089683"/>
            <a:chExt cx="1494501" cy="1650366"/>
          </a:xfrm>
        </p:grpSpPr>
        <p:pic>
          <p:nvPicPr>
            <p:cNvPr id="9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2CF36A02-83C3-2240-9FE7-E6F4A2601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F4A47-1950-DB44-851A-8DB73436DB82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3AFA21-2CBC-5B4C-9973-21D4F7B4BBAB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1BA383-5413-FF42-8287-A3E75D37C055}"/>
              </a:ext>
            </a:extLst>
          </p:cNvPr>
          <p:cNvGrpSpPr/>
          <p:nvPr/>
        </p:nvGrpSpPr>
        <p:grpSpPr>
          <a:xfrm>
            <a:off x="6554947" y="5401439"/>
            <a:ext cx="904858" cy="970500"/>
            <a:chOff x="8160776" y="3089683"/>
            <a:chExt cx="1494501" cy="1650366"/>
          </a:xfrm>
        </p:grpSpPr>
        <p:pic>
          <p:nvPicPr>
            <p:cNvPr id="13" name="Picture 2" descr="http://images.clipartpanda.com/sensor-clipart-jcartier_wireless_video_camera_Vector_Clipart.png">
              <a:extLst>
                <a:ext uri="{FF2B5EF4-FFF2-40B4-BE49-F238E27FC236}">
                  <a16:creationId xmlns:a16="http://schemas.microsoft.com/office/drawing/2014/main" id="{CBC7480B-9CB8-6C40-B33D-B208A50CB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60776" y="3089683"/>
              <a:ext cx="1468752" cy="1468752"/>
            </a:xfrm>
            <a:prstGeom prst="rect">
              <a:avLst/>
            </a:prstGeom>
            <a:noFill/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440F88E-6841-2E45-9370-4BAC809F7505}"/>
                </a:ext>
              </a:extLst>
            </p:cNvPr>
            <p:cNvSpPr/>
            <p:nvPr/>
          </p:nvSpPr>
          <p:spPr>
            <a:xfrm rot="19413085">
              <a:off x="8868696" y="4222632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DD7516-41F5-AE41-9798-59E2E84C7D51}"/>
                </a:ext>
              </a:extLst>
            </p:cNvPr>
            <p:cNvSpPr/>
            <p:nvPr/>
          </p:nvSpPr>
          <p:spPr>
            <a:xfrm rot="20144052">
              <a:off x="8778696" y="4258268"/>
              <a:ext cx="786581" cy="481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53C14F-0AA6-C84F-9556-489032DC499A}"/>
              </a:ext>
            </a:extLst>
          </p:cNvPr>
          <p:cNvCxnSpPr>
            <a:cxnSpLocks/>
          </p:cNvCxnSpPr>
          <p:nvPr/>
        </p:nvCxnSpPr>
        <p:spPr>
          <a:xfrm flipH="1">
            <a:off x="5287572" y="4975872"/>
            <a:ext cx="1267375" cy="38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AFF210-2214-7149-A2C5-D5112398AA37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287571" y="5559103"/>
            <a:ext cx="1267376" cy="27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504DD-501F-DC4E-BE87-DA426150B5C2}"/>
              </a:ext>
            </a:extLst>
          </p:cNvPr>
          <p:cNvCxnSpPr>
            <a:cxnSpLocks/>
          </p:cNvCxnSpPr>
          <p:nvPr/>
        </p:nvCxnSpPr>
        <p:spPr>
          <a:xfrm flipH="1">
            <a:off x="3068251" y="5494439"/>
            <a:ext cx="520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33">
            <a:extLst>
              <a:ext uri="{FF2B5EF4-FFF2-40B4-BE49-F238E27FC236}">
                <a16:creationId xmlns:a16="http://schemas.microsoft.com/office/drawing/2014/main" id="{A322E0D9-B547-4A4D-BAB8-153B93D8DAF4}"/>
              </a:ext>
            </a:extLst>
          </p:cNvPr>
          <p:cNvGrpSpPr>
            <a:grpSpLocks/>
          </p:cNvGrpSpPr>
          <p:nvPr/>
        </p:nvGrpSpPr>
        <p:grpSpPr bwMode="auto">
          <a:xfrm>
            <a:off x="1966958" y="5029301"/>
            <a:ext cx="1116012" cy="930275"/>
            <a:chOff x="3632077" y="4797152"/>
            <a:chExt cx="1116124" cy="929658"/>
          </a:xfrm>
        </p:grpSpPr>
        <p:pic>
          <p:nvPicPr>
            <p:cNvPr id="20" name="Picture 19" descr="C:\Users\henrique\AppData\Local\Microsoft\Windows\Temporary Internet Files\Content.IE5\PMLO2TV3\MC900318898[1].wmf">
              <a:extLst>
                <a:ext uri="{FF2B5EF4-FFF2-40B4-BE49-F238E27FC236}">
                  <a16:creationId xmlns:a16="http://schemas.microsoft.com/office/drawing/2014/main" id="{4D6B68A1-CD86-3D45-A05B-263ABDFF7F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797152"/>
              <a:ext cx="925471" cy="9296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CaixaDeTexto 35">
              <a:extLst>
                <a:ext uri="{FF2B5EF4-FFF2-40B4-BE49-F238E27FC236}">
                  <a16:creationId xmlns:a16="http://schemas.microsoft.com/office/drawing/2014/main" id="{9D921D19-9451-8940-819D-731EA01DF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2077" y="5087618"/>
              <a:ext cx="11161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pt-BR"/>
                <a:t>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86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D809-2C22-3944-9804-CAE63148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AAD65A-E01E-2148-8F06-1B3272059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D5A0A-E0B7-F14F-B4A4-ECD4964B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F3F-2589-1B4C-A6B0-50A63172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79B40-A092-5548-8F3C-36005F13D82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Solutions for end-to-end security challenge</a:t>
            </a:r>
          </a:p>
          <a:p>
            <a:pPr lvl="1"/>
            <a:r>
              <a:rPr lang="en-US" dirty="0"/>
              <a:t>Share credentials with middleboxes</a:t>
            </a:r>
          </a:p>
          <a:p>
            <a:pPr lvl="1"/>
            <a:r>
              <a:rPr lang="en-US" dirty="0"/>
              <a:t>Selectively protecting vital and immutable packet parts within a message, may result in poor performance or poor security</a:t>
            </a:r>
          </a:p>
          <a:p>
            <a:pPr lvl="2"/>
            <a:r>
              <a:rPr lang="en-US" dirty="0"/>
              <a:t>Encrypt and integrity protect most of the message fields except those parts that a middlebox needs to read or change</a:t>
            </a:r>
          </a:p>
          <a:p>
            <a:pPr lvl="1"/>
            <a:r>
              <a:rPr lang="en-US" dirty="0"/>
              <a:t>Homomorphic encryption techniques</a:t>
            </a:r>
          </a:p>
          <a:p>
            <a:pPr lvl="2"/>
            <a:r>
              <a:rPr lang="en-US" dirty="0"/>
              <a:t>Limited to arithmetic operations</a:t>
            </a:r>
          </a:p>
          <a:p>
            <a:pPr lvl="2"/>
            <a:r>
              <a:rPr lang="en-US" dirty="0"/>
              <a:t>Not many libraries with good support yet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27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C3C-8B6C-1C49-8615-440E51C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C32B-FD6F-B043-927A-A9EDBC3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E508-9F66-D14C-8292-588BE5FD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ECE94-2BC7-914E-8037-45F5E4D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BF6FE-38EA-9344-8BD6-94DC541757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95800" cy="4937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Bootstrapping of a security domain </a:t>
            </a:r>
          </a:p>
          <a:p>
            <a:pPr lvl="1"/>
            <a:r>
              <a:rPr lang="en-US" dirty="0"/>
              <a:t>Creating a security domain from unassociated IoT devices </a:t>
            </a:r>
          </a:p>
          <a:p>
            <a:pPr lvl="1"/>
            <a:r>
              <a:rPr lang="en-US" dirty="0"/>
              <a:t>Still an unresolved question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C6C205-A1F0-B842-8C03-AF3D64CC8A86}"/>
              </a:ext>
            </a:extLst>
          </p:cNvPr>
          <p:cNvCxnSpPr>
            <a:cxnSpLocks/>
          </p:cNvCxnSpPr>
          <p:nvPr/>
        </p:nvCxnSpPr>
        <p:spPr>
          <a:xfrm>
            <a:off x="6409568" y="2487724"/>
            <a:ext cx="9326" cy="2376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BA9CB3E-5E95-1441-9893-3CA4461C5E32}"/>
              </a:ext>
            </a:extLst>
          </p:cNvPr>
          <p:cNvGrpSpPr/>
          <p:nvPr/>
        </p:nvGrpSpPr>
        <p:grpSpPr>
          <a:xfrm>
            <a:off x="6173481" y="1931786"/>
            <a:ext cx="2091518" cy="555938"/>
            <a:chOff x="746840" y="709657"/>
            <a:chExt cx="2091518" cy="555938"/>
          </a:xfrm>
        </p:grpSpPr>
        <p:pic>
          <p:nvPicPr>
            <p:cNvPr id="9" name="Graphic 8" descr="Gears">
              <a:extLst>
                <a:ext uri="{FF2B5EF4-FFF2-40B4-BE49-F238E27FC236}">
                  <a16:creationId xmlns:a16="http://schemas.microsoft.com/office/drawing/2014/main" id="{820E9FC2-17E4-8D49-9825-25EB10DC0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6840" y="709657"/>
              <a:ext cx="490826" cy="49082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5ED0CD-A00A-0649-9591-920DBE22C94E}"/>
                </a:ext>
              </a:extLst>
            </p:cNvPr>
            <p:cNvSpPr txBox="1"/>
            <p:nvPr/>
          </p:nvSpPr>
          <p:spPr>
            <a:xfrm>
              <a:off x="1208027" y="896263"/>
              <a:ext cx="1630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Manufactured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03484A-2FF1-7443-BA77-64E002579E0E}"/>
              </a:ext>
            </a:extLst>
          </p:cNvPr>
          <p:cNvGrpSpPr/>
          <p:nvPr/>
        </p:nvGrpSpPr>
        <p:grpSpPr>
          <a:xfrm>
            <a:off x="6705600" y="2649972"/>
            <a:ext cx="1557536" cy="480381"/>
            <a:chOff x="1301441" y="1258206"/>
            <a:chExt cx="1557536" cy="480381"/>
          </a:xfrm>
        </p:grpSpPr>
        <p:pic>
          <p:nvPicPr>
            <p:cNvPr id="12" name="Graphic 11" descr="Screwdriver">
              <a:extLst>
                <a:ext uri="{FF2B5EF4-FFF2-40B4-BE49-F238E27FC236}">
                  <a16:creationId xmlns:a16="http://schemas.microsoft.com/office/drawing/2014/main" id="{70AA3D41-4FA6-164F-8299-EA5A18E4E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01441" y="1258206"/>
              <a:ext cx="424734" cy="42473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4FDE56-419B-144B-8451-B60CD2AD80AF}"/>
                </a:ext>
              </a:extLst>
            </p:cNvPr>
            <p:cNvSpPr txBox="1"/>
            <p:nvPr/>
          </p:nvSpPr>
          <p:spPr>
            <a:xfrm>
              <a:off x="1445600" y="1369255"/>
              <a:ext cx="1413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Installed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72813A-421D-6B41-A9B5-C1316540BF52}"/>
              </a:ext>
            </a:extLst>
          </p:cNvPr>
          <p:cNvCxnSpPr>
            <a:cxnSpLocks/>
          </p:cNvCxnSpPr>
          <p:nvPr/>
        </p:nvCxnSpPr>
        <p:spPr>
          <a:xfrm flipH="1">
            <a:off x="6849759" y="3130353"/>
            <a:ext cx="5910" cy="173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295702-C375-8C41-86D9-82A280E072E4}"/>
              </a:ext>
            </a:extLst>
          </p:cNvPr>
          <p:cNvGrpSpPr/>
          <p:nvPr/>
        </p:nvGrpSpPr>
        <p:grpSpPr>
          <a:xfrm>
            <a:off x="7130334" y="3283313"/>
            <a:ext cx="2110721" cy="502744"/>
            <a:chOff x="1624887" y="1850520"/>
            <a:chExt cx="2110721" cy="502744"/>
          </a:xfrm>
        </p:grpSpPr>
        <p:pic>
          <p:nvPicPr>
            <p:cNvPr id="16" name="Graphic 15" descr="Checklist">
              <a:extLst>
                <a:ext uri="{FF2B5EF4-FFF2-40B4-BE49-F238E27FC236}">
                  <a16:creationId xmlns:a16="http://schemas.microsoft.com/office/drawing/2014/main" id="{C9130972-2C05-1447-8013-8CEFC2E4A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24887" y="1850520"/>
              <a:ext cx="454146" cy="4541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EA349B-095B-114A-A6CB-0282AA9F869B}"/>
                </a:ext>
              </a:extLst>
            </p:cNvPr>
            <p:cNvSpPr txBox="1"/>
            <p:nvPr/>
          </p:nvSpPr>
          <p:spPr>
            <a:xfrm>
              <a:off x="1909380" y="1983932"/>
              <a:ext cx="1826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Commissioned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BAE5BA-EBE6-EF41-82AE-DD3F7D77AAE0}"/>
              </a:ext>
            </a:extLst>
          </p:cNvPr>
          <p:cNvCxnSpPr>
            <a:cxnSpLocks/>
          </p:cNvCxnSpPr>
          <p:nvPr/>
        </p:nvCxnSpPr>
        <p:spPr>
          <a:xfrm>
            <a:off x="7354118" y="3786057"/>
            <a:ext cx="0" cy="10784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FC55569-E62D-0D40-9985-F9BEFB3EB869}"/>
              </a:ext>
            </a:extLst>
          </p:cNvPr>
          <p:cNvCxnSpPr>
            <a:cxnSpLocks/>
          </p:cNvCxnSpPr>
          <p:nvPr/>
        </p:nvCxnSpPr>
        <p:spPr>
          <a:xfrm>
            <a:off x="7776308" y="4499000"/>
            <a:ext cx="0" cy="3655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7BCEA9E4-EF2F-C041-A006-702BA2C66A7B}"/>
              </a:ext>
            </a:extLst>
          </p:cNvPr>
          <p:cNvSpPr/>
          <p:nvPr/>
        </p:nvSpPr>
        <p:spPr>
          <a:xfrm rot="5400000">
            <a:off x="6976827" y="5006977"/>
            <a:ext cx="248528" cy="567014"/>
          </a:xfrm>
          <a:prstGeom prst="rightBrace">
            <a:avLst>
              <a:gd name="adj1" fmla="val 25833"/>
              <a:gd name="adj2" fmla="val 515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E879F-1E50-C742-A386-2D0FF69EE957}"/>
              </a:ext>
            </a:extLst>
          </p:cNvPr>
          <p:cNvSpPr txBox="1"/>
          <p:nvPr/>
        </p:nvSpPr>
        <p:spPr>
          <a:xfrm>
            <a:off x="6217220" y="5764437"/>
            <a:ext cx="182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Bootstrapping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3BDF9B-F368-034F-B666-442BA4007F76}"/>
              </a:ext>
            </a:extLst>
          </p:cNvPr>
          <p:cNvCxnSpPr>
            <a:cxnSpLocks/>
          </p:cNvCxnSpPr>
          <p:nvPr/>
        </p:nvCxnSpPr>
        <p:spPr>
          <a:xfrm>
            <a:off x="6339974" y="4928180"/>
            <a:ext cx="2341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59DAA61C-4AC8-B949-9747-D31A37D91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9637" y="4240029"/>
            <a:ext cx="1249045" cy="12490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2637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C3C-8B6C-1C49-8615-440E51C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C32B-FD6F-B043-927A-A9EDBC3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E508-9F66-D14C-8292-588BE5FD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ECE94-2BC7-914E-8037-45F5E4D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BF6FE-38EA-9344-8BD6-94DC541757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95800" cy="4937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Operational stage challenges</a:t>
            </a:r>
          </a:p>
          <a:p>
            <a:pPr lvl="1"/>
            <a:r>
              <a:rPr lang="en-US" dirty="0"/>
              <a:t>Group Membership and Security </a:t>
            </a:r>
          </a:p>
          <a:p>
            <a:pPr lvl="1"/>
            <a:r>
              <a:rPr lang="en-US" dirty="0"/>
              <a:t>Group key solutions can be reused in IoT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24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76F99E54-1E90-0F43-8647-8C101344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65449" y="4005943"/>
            <a:ext cx="783649" cy="783649"/>
          </a:xfrm>
          <a:prstGeom prst="rect">
            <a:avLst/>
          </a:prstGeom>
          <a:noFill/>
        </p:spPr>
      </p:pic>
      <p:pic>
        <p:nvPicPr>
          <p:cNvPr id="25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7C1328D7-3477-D644-9463-3069FB01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505200"/>
            <a:ext cx="783649" cy="783649"/>
          </a:xfrm>
          <a:prstGeom prst="rect">
            <a:avLst/>
          </a:prstGeom>
          <a:noFill/>
        </p:spPr>
      </p:pic>
      <p:pic>
        <p:nvPicPr>
          <p:cNvPr id="26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FD410074-59C7-7B42-A7A2-6AF8C3D7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2366" y="4789592"/>
            <a:ext cx="783649" cy="783649"/>
          </a:xfrm>
          <a:prstGeom prst="rect">
            <a:avLst/>
          </a:prstGeom>
          <a:noFill/>
        </p:spPr>
      </p:pic>
      <p:pic>
        <p:nvPicPr>
          <p:cNvPr id="27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0C2CEB14-ECFE-6B43-998E-898FC9199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573" y="4898510"/>
            <a:ext cx="783649" cy="783649"/>
          </a:xfrm>
          <a:prstGeom prst="rect">
            <a:avLst/>
          </a:prstGeom>
          <a:noFill/>
        </p:spPr>
      </p:pic>
      <p:pic>
        <p:nvPicPr>
          <p:cNvPr id="28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DC301D10-9F4B-1647-9F74-20B5276A3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4320" y="3897024"/>
            <a:ext cx="783649" cy="783649"/>
          </a:xfrm>
          <a:prstGeom prst="rect">
            <a:avLst/>
          </a:prstGeom>
          <a:noFill/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5D9DA9-1CF2-2748-9219-45DAD321ECCC}"/>
              </a:ext>
            </a:extLst>
          </p:cNvPr>
          <p:cNvCxnSpPr>
            <a:cxnSpLocks/>
          </p:cNvCxnSpPr>
          <p:nvPr/>
        </p:nvCxnSpPr>
        <p:spPr>
          <a:xfrm>
            <a:off x="6537969" y="4537788"/>
            <a:ext cx="635655" cy="5474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16A150C-EB4B-674C-BA2F-63AC614EEA49}"/>
              </a:ext>
            </a:extLst>
          </p:cNvPr>
          <p:cNvCxnSpPr>
            <a:cxnSpLocks/>
          </p:cNvCxnSpPr>
          <p:nvPr/>
        </p:nvCxnSpPr>
        <p:spPr>
          <a:xfrm flipH="1">
            <a:off x="6716015" y="4330960"/>
            <a:ext cx="335694" cy="645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5BA09B-2EA3-5141-8312-BDDAD7E74653}"/>
              </a:ext>
            </a:extLst>
          </p:cNvPr>
          <p:cNvCxnSpPr>
            <a:cxnSpLocks/>
          </p:cNvCxnSpPr>
          <p:nvPr/>
        </p:nvCxnSpPr>
        <p:spPr>
          <a:xfrm flipH="1">
            <a:off x="6780596" y="4649571"/>
            <a:ext cx="630045" cy="3810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6BE202-E9F6-494A-AD16-B37F05DCCE17}"/>
              </a:ext>
            </a:extLst>
          </p:cNvPr>
          <p:cNvCxnSpPr>
            <a:cxnSpLocks/>
            <a:endCxn id="25" idx="2"/>
          </p:cNvCxnSpPr>
          <p:nvPr/>
        </p:nvCxnSpPr>
        <p:spPr>
          <a:xfrm flipH="1" flipV="1">
            <a:off x="7173625" y="4288849"/>
            <a:ext cx="104049" cy="7238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622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DC3C-8B6C-1C49-8615-440E51CDB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8C32B-FD6F-B043-927A-A9EDBC3E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0E508-9F66-D14C-8292-588BE5FD5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ECE94-2BC7-914E-8037-45F5E4D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2BF6FE-38EA-9344-8BD6-94DC5417577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495800" cy="4937760"/>
          </a:xfrm>
        </p:spPr>
        <p:txBody>
          <a:bodyPr>
            <a:normAutofit/>
          </a:bodyPr>
          <a:lstStyle/>
          <a:p>
            <a:r>
              <a:rPr lang="en-US" b="1" dirty="0"/>
              <a:t>Mobility and IP network dynamics</a:t>
            </a:r>
          </a:p>
          <a:p>
            <a:pPr lvl="1"/>
            <a:r>
              <a:rPr lang="en-US" dirty="0"/>
              <a:t>Expected that things will be attached to different networks during its lifetime (wearable sensors)</a:t>
            </a:r>
          </a:p>
        </p:txBody>
      </p:sp>
      <p:pic>
        <p:nvPicPr>
          <p:cNvPr id="16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9D94B361-FD48-8847-8E9A-AE3459486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3747" y="5429292"/>
            <a:ext cx="783649" cy="783649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521DF34-E1D2-8343-848B-7A157A1A8AE8}"/>
              </a:ext>
            </a:extLst>
          </p:cNvPr>
          <p:cNvGrpSpPr/>
          <p:nvPr/>
        </p:nvGrpSpPr>
        <p:grpSpPr>
          <a:xfrm>
            <a:off x="4061545" y="3276600"/>
            <a:ext cx="1258774" cy="1503091"/>
            <a:chOff x="10551787" y="2310836"/>
            <a:chExt cx="1258774" cy="1503091"/>
          </a:xfrm>
        </p:grpSpPr>
        <p:pic>
          <p:nvPicPr>
            <p:cNvPr id="18" name="Graphic 17" descr="Wireless router">
              <a:extLst>
                <a:ext uri="{FF2B5EF4-FFF2-40B4-BE49-F238E27FC236}">
                  <a16:creationId xmlns:a16="http://schemas.microsoft.com/office/drawing/2014/main" id="{4531F641-59C1-874E-9E92-E261EA79D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1787" y="2310836"/>
              <a:ext cx="1258774" cy="125877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1F0613-5E5F-C340-A0CA-F7ECD9942CB6}"/>
                </a:ext>
              </a:extLst>
            </p:cNvPr>
            <p:cNvSpPr txBox="1"/>
            <p:nvPr/>
          </p:nvSpPr>
          <p:spPr>
            <a:xfrm>
              <a:off x="10735548" y="3352262"/>
              <a:ext cx="89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Hub1</a:t>
              </a:r>
            </a:p>
          </p:txBody>
        </p:sp>
      </p:grpSp>
      <p:pic>
        <p:nvPicPr>
          <p:cNvPr id="20" name="Picture 2" descr="http://images.clipartpanda.com/sensor-clipart-jcartier_wireless_video_camera_Vector_Clipart.png">
            <a:extLst>
              <a:ext uri="{FF2B5EF4-FFF2-40B4-BE49-F238E27FC236}">
                <a16:creationId xmlns:a16="http://schemas.microsoft.com/office/drawing/2014/main" id="{88D7A69F-469D-914A-8324-4D6CE492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4154" y="5429292"/>
            <a:ext cx="783649" cy="783649"/>
          </a:xfrm>
          <a:prstGeom prst="rect">
            <a:avLst/>
          </a:prstGeom>
          <a:noFill/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21EB251-6024-ED4B-8F22-A177557E1B5E}"/>
              </a:ext>
            </a:extLst>
          </p:cNvPr>
          <p:cNvGrpSpPr/>
          <p:nvPr/>
        </p:nvGrpSpPr>
        <p:grpSpPr>
          <a:xfrm>
            <a:off x="7738417" y="3276600"/>
            <a:ext cx="1258774" cy="1503091"/>
            <a:chOff x="10551787" y="2310836"/>
            <a:chExt cx="1258774" cy="1503091"/>
          </a:xfrm>
        </p:grpSpPr>
        <p:pic>
          <p:nvPicPr>
            <p:cNvPr id="22" name="Graphic 21" descr="Wireless router">
              <a:extLst>
                <a:ext uri="{FF2B5EF4-FFF2-40B4-BE49-F238E27FC236}">
                  <a16:creationId xmlns:a16="http://schemas.microsoft.com/office/drawing/2014/main" id="{62CD0A81-1D8B-B845-8B32-E4A505641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51787" y="2310836"/>
              <a:ext cx="1258774" cy="12587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DC0705E-0CFA-2244-9D19-00A2AD15A857}"/>
                </a:ext>
              </a:extLst>
            </p:cNvPr>
            <p:cNvSpPr txBox="1"/>
            <p:nvPr/>
          </p:nvSpPr>
          <p:spPr>
            <a:xfrm>
              <a:off x="10735548" y="3352262"/>
              <a:ext cx="891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Hub2</a:t>
              </a:r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83E942-7AF0-D14F-9D4F-05F218F9F6AB}"/>
              </a:ext>
            </a:extLst>
          </p:cNvPr>
          <p:cNvCxnSpPr>
            <a:cxnSpLocks/>
          </p:cNvCxnSpPr>
          <p:nvPr/>
        </p:nvCxnSpPr>
        <p:spPr>
          <a:xfrm flipV="1">
            <a:off x="4245306" y="4862066"/>
            <a:ext cx="205396" cy="4292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33198F-EDC8-1840-8A28-EAD4433B0B1A}"/>
              </a:ext>
            </a:extLst>
          </p:cNvPr>
          <p:cNvCxnSpPr>
            <a:cxnSpLocks/>
          </p:cNvCxnSpPr>
          <p:nvPr/>
        </p:nvCxnSpPr>
        <p:spPr>
          <a:xfrm flipV="1">
            <a:off x="7975978" y="4862066"/>
            <a:ext cx="205396" cy="42920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E719ADB-8AED-DD41-B593-40EA455F7A63}"/>
              </a:ext>
            </a:extLst>
          </p:cNvPr>
          <p:cNvCxnSpPr/>
          <p:nvPr/>
        </p:nvCxnSpPr>
        <p:spPr>
          <a:xfrm>
            <a:off x="4690931" y="5886431"/>
            <a:ext cx="2659224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770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2657-6EE1-BF49-BEA0-5413342A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20B36-65B5-AF4E-A47D-4C355B15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BB9FF-3A9B-9E4F-8299-8347D54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055FF-8A87-894A-ABA1-3C287B9B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3ABC4-9813-3548-9AE9-6484FFBB1C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Secure software update and cryptographic agility</a:t>
            </a:r>
          </a:p>
          <a:p>
            <a:pPr lvl="1"/>
            <a:r>
              <a:rPr lang="en-US" dirty="0"/>
              <a:t>IoT devices are often expected to stay functional for several years and decades</a:t>
            </a:r>
          </a:p>
          <a:p>
            <a:pPr lvl="1"/>
            <a:r>
              <a:rPr lang="en-US" dirty="0"/>
              <a:t>Unattended operation</a:t>
            </a:r>
          </a:p>
          <a:p>
            <a:pPr lvl="1"/>
            <a:r>
              <a:rPr lang="en-US" dirty="0"/>
              <a:t>Software updates needed for new functionalities and security vulnerabilities</a:t>
            </a:r>
          </a:p>
          <a:p>
            <a:pPr lvl="2"/>
            <a:r>
              <a:rPr lang="en-US" dirty="0"/>
              <a:t>No incentive by manufactures</a:t>
            </a:r>
          </a:p>
          <a:p>
            <a:pPr lvl="2"/>
            <a:r>
              <a:rPr lang="en-US" dirty="0"/>
              <a:t>No source code available</a:t>
            </a:r>
          </a:p>
          <a:p>
            <a:pPr lvl="2"/>
            <a:r>
              <a:rPr lang="en-US" dirty="0"/>
              <a:t>Manual update</a:t>
            </a:r>
          </a:p>
          <a:p>
            <a:pPr lvl="2"/>
            <a:r>
              <a:rPr lang="en-US" dirty="0"/>
              <a:t>All the update threats</a:t>
            </a:r>
          </a:p>
          <a:p>
            <a:pPr lvl="2"/>
            <a:r>
              <a:rPr lang="en-US" dirty="0"/>
              <a:t>Source authentication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81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2657-6EE1-BF49-BEA0-5413342A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20B36-65B5-AF4E-A47D-4C355B15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BB9FF-3A9B-9E4F-8299-8347D54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055FF-8A87-894A-ABA1-3C287B9B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3ABC4-9813-3548-9AE9-6484FFBB1C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Verifying device behavior </a:t>
            </a:r>
          </a:p>
          <a:p>
            <a:pPr lvl="1"/>
            <a:r>
              <a:rPr lang="en-US" dirty="0"/>
              <a:t>How guarantee e that a device is doing what it claims</a:t>
            </a:r>
          </a:p>
          <a:p>
            <a:pPr lvl="1"/>
            <a:r>
              <a:rPr lang="en-US" dirty="0"/>
              <a:t>Devices may need to connect to the manufactures server, how can a user tell what data is being sent?</a:t>
            </a:r>
          </a:p>
          <a:p>
            <a:pPr lvl="1"/>
            <a:r>
              <a:rPr lang="en-US" dirty="0"/>
              <a:t>Challenging</a:t>
            </a:r>
          </a:p>
          <a:p>
            <a:pPr lvl="2"/>
            <a:r>
              <a:rPr lang="en-US" dirty="0"/>
              <a:t>Devices are not only constrained in resources but also in interface</a:t>
            </a:r>
          </a:p>
          <a:p>
            <a:pPr lvl="2"/>
            <a:r>
              <a:rPr lang="en-US" dirty="0"/>
              <a:t>Place of deployment will vary</a:t>
            </a:r>
          </a:p>
          <a:p>
            <a:pPr lvl="2"/>
            <a:r>
              <a:rPr lang="en-US" dirty="0"/>
              <a:t>It’s a open question</a:t>
            </a:r>
          </a:p>
          <a:p>
            <a:r>
              <a:rPr lang="en-US" dirty="0"/>
              <a:t>Some solutions</a:t>
            </a:r>
          </a:p>
          <a:p>
            <a:pPr lvl="1"/>
            <a:r>
              <a:rPr lang="en-US" dirty="0"/>
              <a:t>Manufacturer Usage Description (MUD) files [ID-MUD]</a:t>
            </a:r>
          </a:p>
          <a:p>
            <a:pPr lvl="2"/>
            <a:r>
              <a:rPr lang="en-US" dirty="0"/>
              <a:t>A first step in this direction</a:t>
            </a:r>
          </a:p>
          <a:p>
            <a:pPr lvl="2"/>
            <a:r>
              <a:rPr lang="en-US" dirty="0"/>
              <a:t>Describes what the device is supposed to the network</a:t>
            </a:r>
          </a:p>
          <a:p>
            <a:pPr lvl="2"/>
            <a:r>
              <a:rPr lang="en-US" dirty="0"/>
              <a:t>network monitoring service can then alert the user if the device does not behave as expected</a:t>
            </a:r>
          </a:p>
        </p:txBody>
      </p:sp>
    </p:spTree>
    <p:extLst>
      <p:ext uri="{BB962C8B-B14F-4D97-AF65-F5344CB8AC3E}">
        <p14:creationId xmlns:p14="http://schemas.microsoft.com/office/powerpoint/2010/main" val="2200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7980-33CF-564D-B1B8-51B29931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definições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737AB-CB96-5C4D-842B-93346CDF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842250-C605-1146-B2A0-5C63D997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5E436-CAE6-9449-AD4E-D76BBE50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EE9506-7C22-1347-9BC6-2717BDDB90C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“It is a global network of interconnected objects, </a:t>
            </a:r>
            <a:r>
              <a:rPr lang="en-US" b="1" dirty="0"/>
              <a:t>uniquely identifiable</a:t>
            </a:r>
            <a:r>
              <a:rPr lang="en-US" dirty="0"/>
              <a:t> based on a </a:t>
            </a:r>
            <a:r>
              <a:rPr lang="en-US" b="1" dirty="0"/>
              <a:t>standard</a:t>
            </a:r>
            <a:r>
              <a:rPr lang="en-US" dirty="0"/>
              <a:t> communication protocol.”</a:t>
            </a:r>
          </a:p>
          <a:p>
            <a:pPr marL="0" indent="0" algn="r">
              <a:buNone/>
            </a:pPr>
            <a:r>
              <a:rPr lang="en-US" dirty="0"/>
              <a:t>[CERP-IoT 2010]</a:t>
            </a:r>
          </a:p>
          <a:p>
            <a:endParaRPr lang="en-US" dirty="0"/>
          </a:p>
          <a:p>
            <a:r>
              <a:rPr lang="en-US" dirty="0"/>
              <a:t>“The Internet of Things allows people and things to be connected </a:t>
            </a:r>
            <a:r>
              <a:rPr lang="en-US" b="1" dirty="0"/>
              <a:t>Anytime</a:t>
            </a:r>
            <a:r>
              <a:rPr lang="en-US" dirty="0"/>
              <a:t>, </a:t>
            </a:r>
            <a:r>
              <a:rPr lang="en-US" b="1" dirty="0"/>
              <a:t>Anyplace</a:t>
            </a:r>
            <a:r>
              <a:rPr lang="en-US" dirty="0"/>
              <a:t>, with </a:t>
            </a:r>
            <a:r>
              <a:rPr lang="en-US" b="1" dirty="0"/>
              <a:t>Anything</a:t>
            </a:r>
            <a:r>
              <a:rPr lang="en-US" dirty="0"/>
              <a:t> and </a:t>
            </a:r>
            <a:r>
              <a:rPr lang="en-US" b="1" dirty="0"/>
              <a:t>Anyone</a:t>
            </a:r>
            <a:r>
              <a:rPr lang="en-US" dirty="0"/>
              <a:t>, ideally using Any path/network and Any service.”                                                            </a:t>
            </a:r>
          </a:p>
          <a:p>
            <a:pPr marL="0" indent="0" algn="r">
              <a:buNone/>
            </a:pPr>
            <a:r>
              <a:rPr lang="en-US" dirty="0"/>
              <a:t>[</a:t>
            </a:r>
            <a:r>
              <a:rPr lang="en-US" dirty="0" err="1"/>
              <a:t>Perera</a:t>
            </a:r>
            <a:r>
              <a:rPr lang="en-US" dirty="0"/>
              <a:t> et al. 2014]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2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2657-6EE1-BF49-BEA0-5413342A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20B36-65B5-AF4E-A47D-4C355B15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BB9FF-3A9B-9E4F-8299-8347D54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3055FF-8A87-894A-ABA1-3C287B9B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83ABC4-9813-3548-9AE9-6484FFBB1C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Testing and bug hunting and vulnerabilities</a:t>
            </a:r>
          </a:p>
          <a:p>
            <a:pPr lvl="1"/>
            <a:r>
              <a:rPr lang="en-US" dirty="0"/>
              <a:t>It remains an open issue how classic quality assurance and bug testing will adapt to IoT devices</a:t>
            </a:r>
          </a:p>
          <a:p>
            <a:pPr lvl="1"/>
            <a:r>
              <a:rPr lang="en-US" dirty="0"/>
              <a:t>Also the combination of devices from different vendors may lead to dangerous network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1300972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B8A2C-0601-8043-9ABE-705F312EA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8A095A-C55E-9946-BF7F-5DCE516FC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6F4B-42D8-4E4D-B3AD-3450CCEF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95F86E-D78A-BC42-BF87-898CAF083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4A4EF5-E442-7647-A4C1-6677EF129F9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Privacy protection</a:t>
            </a:r>
          </a:p>
          <a:p>
            <a:pPr lvl="1"/>
            <a:r>
              <a:rPr lang="en-US" dirty="0"/>
              <a:t>Second channel attacks</a:t>
            </a:r>
          </a:p>
          <a:p>
            <a:pPr lvl="1"/>
            <a:endParaRPr lang="en-US" dirty="0"/>
          </a:p>
          <a:p>
            <a:r>
              <a:rPr lang="en-US" dirty="0"/>
              <a:t>Defined as</a:t>
            </a:r>
          </a:p>
          <a:p>
            <a:pPr lvl="1"/>
            <a:r>
              <a:rPr lang="en-US" dirty="0"/>
              <a:t>awareness of privacy risks imposed by smart things</a:t>
            </a:r>
          </a:p>
          <a:p>
            <a:pPr lvl="1"/>
            <a:r>
              <a:rPr lang="en-US" dirty="0"/>
              <a:t>individual control over the collection and processing of personal information</a:t>
            </a:r>
          </a:p>
          <a:p>
            <a:pPr lvl="1"/>
            <a:r>
              <a:rPr lang="en-US" dirty="0"/>
              <a:t>awareness and control of subsequent use and dissemination of personal information by those entities to any entity outside the subject’s personal control sphere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375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B93-55A9-F640-B329-4B4759A1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5332D-31F6-4D42-A37C-77655230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7EBDB-0062-5C48-AEC8-25CB6064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A43B2-637F-7C42-944D-B4A82D61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5F5FF-E021-F544-B07D-FD26CBCC1F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Threats to user privacy</a:t>
            </a:r>
          </a:p>
          <a:p>
            <a:pPr lvl="1"/>
            <a:r>
              <a:rPr lang="en-US" dirty="0"/>
              <a:t>Identification - refers to the identification of the users and their objects</a:t>
            </a:r>
          </a:p>
          <a:p>
            <a:pPr lvl="1"/>
            <a:r>
              <a:rPr lang="en-US" dirty="0"/>
              <a:t>Localization - relates to the capability of locating a user and even tracking them</a:t>
            </a:r>
          </a:p>
          <a:p>
            <a:pPr lvl="1"/>
            <a:r>
              <a:rPr lang="en-US" dirty="0"/>
              <a:t>Profiling - is about creating a profile of the user and their preferences</a:t>
            </a:r>
          </a:p>
          <a:p>
            <a:pPr lvl="1"/>
            <a:r>
              <a:rPr lang="en-US" dirty="0"/>
              <a:t>Interaction - occurs when a user has been profiled and a given interaction is preferred (targeted marketing)</a:t>
            </a:r>
          </a:p>
          <a:p>
            <a:pPr lvl="1"/>
            <a:r>
              <a:rPr lang="en-US" dirty="0"/>
              <a:t>Lifecycle transitions - take place when devices are, for example, sold without properly removing private data</a:t>
            </a:r>
          </a:p>
          <a:p>
            <a:pPr lvl="1"/>
            <a:r>
              <a:rPr lang="en-US" dirty="0"/>
              <a:t>Inventory attacks - happen if specific information about (smart) objects in possession of a user is disclosed</a:t>
            </a:r>
          </a:p>
          <a:p>
            <a:pPr lvl="1"/>
            <a:r>
              <a:rPr lang="en-US" dirty="0"/>
              <a:t>Linkage - is about when information of two of more IoT systems is combined so that a broader view on the personal data is created</a:t>
            </a:r>
          </a:p>
          <a:p>
            <a:r>
              <a:rPr lang="en-US" dirty="0"/>
              <a:t>Still an open issue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6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B93-55A9-F640-B329-4B4759A1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Desafios</a:t>
            </a:r>
            <a:r>
              <a:rPr lang="en-US" dirty="0"/>
              <a:t> para IoT </a:t>
            </a:r>
            <a:r>
              <a:rPr lang="en-US" dirty="0" err="1"/>
              <a:t>segura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5332D-31F6-4D42-A37C-77655230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7EBDB-0062-5C48-AEC8-25CB6064A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A43B2-637F-7C42-944D-B4A82D61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5F5FF-E021-F544-B07D-FD26CBCC1F9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Trustworthy IoT operation</a:t>
            </a:r>
          </a:p>
          <a:p>
            <a:pPr lvl="1"/>
            <a:r>
              <a:rPr lang="en-US" dirty="0"/>
              <a:t>Flaws in the design and implementation of a secure IoT device</a:t>
            </a:r>
          </a:p>
          <a:p>
            <a:pPr lvl="2"/>
            <a:r>
              <a:rPr lang="en-US" dirty="0"/>
              <a:t>Same built in password for all devices (as Dr. </a:t>
            </a:r>
            <a:r>
              <a:rPr lang="en-US" dirty="0" err="1"/>
              <a:t>Mosse</a:t>
            </a:r>
            <a:r>
              <a:rPr lang="en-US" dirty="0"/>
              <a:t> mentioned about routers)</a:t>
            </a:r>
          </a:p>
          <a:p>
            <a:pPr lvl="1"/>
            <a:r>
              <a:rPr lang="en-US" dirty="0"/>
              <a:t>Tools to find IoT devices in the Internet</a:t>
            </a:r>
          </a:p>
          <a:p>
            <a:pPr lvl="2"/>
            <a:r>
              <a:rPr lang="en-US" dirty="0">
                <a:hlinkClick r:id="rId2"/>
              </a:rPr>
              <a:t>https://www.shodan.io/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244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FD8B-E5DF-C343-ABAE-3A30D332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IoT top 10 vulnerabilities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33566-0B01-F34E-8115-E5900C3D7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08572-0259-584B-9195-CC82DE57C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41D5E-D2B4-9D48-975D-A11191EA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F4B1BE-A755-EC4B-BCC2-4F236CF6F8B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2667000"/>
            <a:ext cx="8229600" cy="34899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I1 Weak Guessable, or Hardcoded Passwords</a:t>
            </a:r>
          </a:p>
          <a:p>
            <a:r>
              <a:rPr lang="en-US" dirty="0"/>
              <a:t>I2 Insecure Network Services</a:t>
            </a:r>
          </a:p>
          <a:p>
            <a:r>
              <a:rPr lang="en-US" dirty="0"/>
              <a:t>I3 Insecure Ecosystem Interfaces</a:t>
            </a:r>
          </a:p>
          <a:p>
            <a:r>
              <a:rPr lang="en-US" dirty="0"/>
              <a:t>I4 Lack of Secure Update Mechanism</a:t>
            </a:r>
          </a:p>
          <a:p>
            <a:r>
              <a:rPr lang="en-US" dirty="0"/>
              <a:t>I5 Use of Insecure or Outdated Components</a:t>
            </a:r>
          </a:p>
          <a:p>
            <a:r>
              <a:rPr lang="en-US" dirty="0"/>
              <a:t>I6 Insufficient Privacy Protection</a:t>
            </a:r>
          </a:p>
          <a:p>
            <a:r>
              <a:rPr lang="en-US" dirty="0"/>
              <a:t>I7 Insecure Data Transfer and Storage</a:t>
            </a:r>
          </a:p>
          <a:p>
            <a:r>
              <a:rPr lang="en-US" dirty="0"/>
              <a:t>I8 Lack of Device Management</a:t>
            </a:r>
          </a:p>
          <a:p>
            <a:r>
              <a:rPr lang="en-US" dirty="0"/>
              <a:t>I9 Insecure Default Settings</a:t>
            </a:r>
          </a:p>
          <a:p>
            <a:r>
              <a:rPr lang="en-US" dirty="0"/>
              <a:t>I10 Lack of Physical Hardening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EA1795-9CF0-2645-B4DB-95FC922FE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00"/>
          <a:stretch/>
        </p:blipFill>
        <p:spPr>
          <a:xfrm>
            <a:off x="0" y="1266190"/>
            <a:ext cx="9429750" cy="838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26EB72-3023-C940-8503-1DD590645858}"/>
              </a:ext>
            </a:extLst>
          </p:cNvPr>
          <p:cNvSpPr/>
          <p:nvPr/>
        </p:nvSpPr>
        <p:spPr>
          <a:xfrm>
            <a:off x="1580057" y="2119114"/>
            <a:ext cx="7106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https://www.owasp.org/images/1/1c/OWASP-IoT-Top-10-2018-final.pdf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7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627DAF-D2EA-EB4E-AA6A-80C50D9EA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sérios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SmartThings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14ED6-D2A4-E242-9A60-CEDF1D5E0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015F1-0C0B-2342-83C7-29739710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AB3AE-6C30-914B-9E0A-91F2BAEF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7B2434-C765-FF4E-A2C1-6CA8CC5F5F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as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b="1" dirty="0" err="1"/>
              <a:t>acesso</a:t>
            </a:r>
            <a:r>
              <a:rPr lang="en-US" b="1" dirty="0"/>
              <a:t> </a:t>
            </a:r>
            <a:r>
              <a:rPr lang="en-US" b="1" dirty="0" err="1"/>
              <a:t>abusivo</a:t>
            </a:r>
            <a:r>
              <a:rPr lang="en-US" b="1" dirty="0"/>
              <a:t> </a:t>
            </a:r>
            <a:r>
              <a:rPr lang="en-US" b="1" dirty="0" err="1"/>
              <a:t>aos</a:t>
            </a:r>
            <a:r>
              <a:rPr lang="en-US" b="1" dirty="0"/>
              <a:t> </a:t>
            </a:r>
            <a:r>
              <a:rPr lang="en-US" b="1" dirty="0" err="1"/>
              <a:t>smartdevices</a:t>
            </a:r>
            <a:r>
              <a:rPr lang="en-US" dirty="0"/>
              <a:t> dos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as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efectuem</a:t>
            </a:r>
            <a:r>
              <a:rPr lang="en-US" dirty="0"/>
              <a:t> </a:t>
            </a:r>
            <a:r>
              <a:rPr lang="en-US" b="1" dirty="0" err="1"/>
              <a:t>acções</a:t>
            </a:r>
            <a:r>
              <a:rPr lang="en-US" b="1" dirty="0"/>
              <a:t> </a:t>
            </a:r>
            <a:r>
              <a:rPr lang="en-US" b="1" dirty="0" err="1"/>
              <a:t>sem</a:t>
            </a:r>
            <a:r>
              <a:rPr lang="en-US" b="1" dirty="0"/>
              <a:t> o </a:t>
            </a:r>
            <a:r>
              <a:rPr lang="en-US" b="1" dirty="0" err="1"/>
              <a:t>conhecimento</a:t>
            </a:r>
            <a:r>
              <a:rPr lang="en-US" b="1" dirty="0"/>
              <a:t> </a:t>
            </a:r>
            <a:r>
              <a:rPr lang="en-US" dirty="0"/>
              <a:t>dos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b="1" dirty="0" err="1"/>
              <a:t>interfiram</a:t>
            </a:r>
            <a:r>
              <a:rPr lang="en-US" b="1" dirty="0"/>
              <a:t> entre </a:t>
            </a:r>
            <a:r>
              <a:rPr lang="en-US" b="1" dirty="0" err="1"/>
              <a:t>si</a:t>
            </a:r>
            <a:r>
              <a:rPr lang="en-US" b="1" dirty="0"/>
              <a:t> </a:t>
            </a:r>
            <a:r>
              <a:rPr lang="en-US" b="1" dirty="0" err="1"/>
              <a:t>causando</a:t>
            </a:r>
            <a:r>
              <a:rPr lang="en-US" b="1" dirty="0"/>
              <a:t> </a:t>
            </a:r>
            <a:r>
              <a:rPr lang="en-US" b="1" dirty="0" err="1"/>
              <a:t>resultados</a:t>
            </a:r>
            <a:r>
              <a:rPr lang="en-US" b="1" dirty="0"/>
              <a:t> </a:t>
            </a:r>
            <a:r>
              <a:rPr lang="en-US" b="1" dirty="0" err="1"/>
              <a:t>inesperados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9AFEF0-8AC6-A947-804F-8A16ABA3AE8D}"/>
              </a:ext>
            </a:extLst>
          </p:cNvPr>
          <p:cNvSpPr/>
          <p:nvPr/>
        </p:nvSpPr>
        <p:spPr>
          <a:xfrm>
            <a:off x="228600" y="3079917"/>
            <a:ext cx="8763000" cy="129540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76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A46C-FBBC-8147-BDB4-82434FB2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Coisas</a:t>
            </a:r>
            <a:r>
              <a:rPr lang="en-US" dirty="0"/>
              <a:t>” </a:t>
            </a:r>
            <a:r>
              <a:rPr lang="en-US" dirty="0" err="1"/>
              <a:t>ligadas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Internet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05D558-1D3F-D540-82F3-D3E482CEF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E341FF-F1F9-CD4F-B204-89F62FC0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AAB62A-FBAA-B643-8FE2-826F5A61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5" descr="IoT_things">
            <a:extLst>
              <a:ext uri="{FF2B5EF4-FFF2-40B4-BE49-F238E27FC236}">
                <a16:creationId xmlns:a16="http://schemas.microsoft.com/office/drawing/2014/main" id="{236EDCC8-0859-5746-B959-67628FC2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0" y="1295400"/>
            <a:ext cx="764381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ource">
            <a:extLst>
              <a:ext uri="{FF2B5EF4-FFF2-40B4-BE49-F238E27FC236}">
                <a16:creationId xmlns:a16="http://schemas.microsoft.com/office/drawing/2014/main" id="{1CDB64DB-9565-DD47-8809-AC4E6F621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38800"/>
            <a:ext cx="7696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01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CF8A-7248-E446-84CD-AD792A9D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Coisas</a:t>
            </a:r>
            <a:r>
              <a:rPr lang="en-US" dirty="0"/>
              <a:t>” </a:t>
            </a:r>
            <a:r>
              <a:rPr lang="en-US" dirty="0" err="1"/>
              <a:t>ligadas</a:t>
            </a:r>
            <a:r>
              <a:rPr lang="en-US" dirty="0"/>
              <a:t> a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D497A-E529-6446-8DC5-39165175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372A-7CE5-844A-96A3-0A0C9C07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2C5E71-EE57-9C4D-AF7F-F2B2947C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2" descr="#">
            <a:extLst>
              <a:ext uri="{FF2B5EF4-FFF2-40B4-BE49-F238E27FC236}">
                <a16:creationId xmlns:a16="http://schemas.microsoft.com/office/drawing/2014/main" id="{F598F30F-540C-A04A-9EA1-A7B81BD8B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433763"/>
            <a:ext cx="477837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connected-car">
            <a:extLst>
              <a:ext uri="{FF2B5EF4-FFF2-40B4-BE49-F238E27FC236}">
                <a16:creationId xmlns:a16="http://schemas.microsoft.com/office/drawing/2014/main" id="{BD4E6DF0-C602-DA4C-94B3-6360BCEAB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052513"/>
            <a:ext cx="4314825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rally-car by netalloy - ">
            <a:extLst>
              <a:ext uri="{FF2B5EF4-FFF2-40B4-BE49-F238E27FC236}">
                <a16:creationId xmlns:a16="http://schemas.microsoft.com/office/drawing/2014/main" id="{5676AC15-C8A3-1F4F-915E-E7389666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644900"/>
            <a:ext cx="23812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rc 6">
            <a:extLst>
              <a:ext uri="{FF2B5EF4-FFF2-40B4-BE49-F238E27FC236}">
                <a16:creationId xmlns:a16="http://schemas.microsoft.com/office/drawing/2014/main" id="{286E5BFC-554E-534B-A01A-B9BEC25107CB}"/>
              </a:ext>
            </a:extLst>
          </p:cNvPr>
          <p:cNvSpPr>
            <a:spLocks/>
          </p:cNvSpPr>
          <p:nvPr/>
        </p:nvSpPr>
        <p:spPr bwMode="auto">
          <a:xfrm>
            <a:off x="4572000" y="2349500"/>
            <a:ext cx="1728788" cy="14398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453"/>
              <a:gd name="T1" fmla="*/ 0 h 21600"/>
              <a:gd name="T2" fmla="*/ 21453 w 21453"/>
              <a:gd name="T3" fmla="*/ 19081 h 21600"/>
              <a:gd name="T4" fmla="*/ 0 w 21453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453" h="21600" fill="none" extrusionOk="0">
                <a:moveTo>
                  <a:pt x="0" y="-1"/>
                </a:moveTo>
                <a:cubicBezTo>
                  <a:pt x="10954" y="-1"/>
                  <a:pt x="20175" y="8200"/>
                  <a:pt x="21452" y="19081"/>
                </a:cubicBezTo>
              </a:path>
              <a:path w="21453" h="21600" stroke="0" extrusionOk="0">
                <a:moveTo>
                  <a:pt x="0" y="-1"/>
                </a:moveTo>
                <a:cubicBezTo>
                  <a:pt x="10954" y="-1"/>
                  <a:pt x="20175" y="8200"/>
                  <a:pt x="21452" y="19081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1" name="Picture 7" descr="Police car by liftarn - A SAAB 900 police car from the Swedish Road Administration (V�gverket).">
            <a:extLst>
              <a:ext uri="{FF2B5EF4-FFF2-40B4-BE49-F238E27FC236}">
                <a16:creationId xmlns:a16="http://schemas.microsoft.com/office/drawing/2014/main" id="{A8D1C703-A4AF-0C4F-BA1F-C1605B5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00213"/>
            <a:ext cx="129698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rc 8">
            <a:extLst>
              <a:ext uri="{FF2B5EF4-FFF2-40B4-BE49-F238E27FC236}">
                <a16:creationId xmlns:a16="http://schemas.microsoft.com/office/drawing/2014/main" id="{6EFC97F4-9CD6-7C46-B6E8-6E8BAB5567C6}"/>
              </a:ext>
            </a:extLst>
          </p:cNvPr>
          <p:cNvSpPr>
            <a:spLocks/>
          </p:cNvSpPr>
          <p:nvPr/>
        </p:nvSpPr>
        <p:spPr bwMode="auto">
          <a:xfrm rot="21450627" flipH="1">
            <a:off x="2411413" y="1989138"/>
            <a:ext cx="1368425" cy="1444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3" name="Picture 9" descr="MC900332774[1]">
            <a:extLst>
              <a:ext uri="{FF2B5EF4-FFF2-40B4-BE49-F238E27FC236}">
                <a16:creationId xmlns:a16="http://schemas.microsoft.com/office/drawing/2014/main" id="{2B605FF4-0D93-A14B-876A-1EF8919A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5300663"/>
            <a:ext cx="1081088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 descr="MC900060378[1]">
            <a:extLst>
              <a:ext uri="{FF2B5EF4-FFF2-40B4-BE49-F238E27FC236}">
                <a16:creationId xmlns:a16="http://schemas.microsoft.com/office/drawing/2014/main" id="{271AE188-FCE5-7343-A060-F2C14C7C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860800"/>
            <a:ext cx="1008063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rc 11">
            <a:extLst>
              <a:ext uri="{FF2B5EF4-FFF2-40B4-BE49-F238E27FC236}">
                <a16:creationId xmlns:a16="http://schemas.microsoft.com/office/drawing/2014/main" id="{62732EE6-AE45-B341-83B3-06A867CA8104}"/>
              </a:ext>
            </a:extLst>
          </p:cNvPr>
          <p:cNvSpPr>
            <a:spLocks/>
          </p:cNvSpPr>
          <p:nvPr/>
        </p:nvSpPr>
        <p:spPr bwMode="auto">
          <a:xfrm flipV="1">
            <a:off x="1835150" y="2276475"/>
            <a:ext cx="2232025" cy="18732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" name="Arc 12">
            <a:extLst>
              <a:ext uri="{FF2B5EF4-FFF2-40B4-BE49-F238E27FC236}">
                <a16:creationId xmlns:a16="http://schemas.microsoft.com/office/drawing/2014/main" id="{789837D4-B1AC-7441-B10A-C879F117A470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1979613" y="2420938"/>
            <a:ext cx="2447925" cy="381635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64C11D70-3C51-0442-B583-5B169E39B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5445125"/>
            <a:ext cx="3319462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>
                <a:latin typeface="Arial" charset="0"/>
                <a:ea typeface="ＭＳ Ｐゴシック" charset="0"/>
                <a:cs typeface="Arial" charset="0"/>
              </a:rPr>
              <a:t>- </a:t>
            </a:r>
            <a:r>
              <a:rPr lang="en-US" sz="1600">
                <a:latin typeface="Verdana" charset="0"/>
                <a:ea typeface="ＭＳ Ｐゴシック" charset="0"/>
                <a:cs typeface="Arial" charset="0"/>
              </a:rPr>
              <a:t>Complex and heterogeneous </a:t>
            </a:r>
          </a:p>
          <a:p>
            <a:pPr eaLnBrk="1" hangingPunct="1">
              <a:defRPr/>
            </a:pPr>
            <a:r>
              <a:rPr lang="en-US" sz="1600">
                <a:latin typeface="Verdana" charset="0"/>
                <a:ea typeface="ＭＳ Ｐゴシック" charset="0"/>
                <a:cs typeface="Arial" charset="0"/>
              </a:rPr>
              <a:t>resources and networks </a:t>
            </a:r>
          </a:p>
        </p:txBody>
      </p:sp>
      <p:sp>
        <p:nvSpPr>
          <p:cNvPr id="18" name="Arc 14">
            <a:extLst>
              <a:ext uri="{FF2B5EF4-FFF2-40B4-BE49-F238E27FC236}">
                <a16:creationId xmlns:a16="http://schemas.microsoft.com/office/drawing/2014/main" id="{ABDF0B42-714A-A847-B599-11F0C1872ECA}"/>
              </a:ext>
            </a:extLst>
          </p:cNvPr>
          <p:cNvSpPr>
            <a:spLocks/>
          </p:cNvSpPr>
          <p:nvPr/>
        </p:nvSpPr>
        <p:spPr bwMode="auto">
          <a:xfrm flipV="1">
            <a:off x="6443663" y="2349500"/>
            <a:ext cx="720725" cy="12954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chemeClr val="bg2">
                      <a:gamma/>
                      <a:shade val="60000"/>
                      <a:invGamma/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76FA9-0C49-D047-8CB1-278319446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ligadas</a:t>
            </a:r>
            <a:r>
              <a:rPr lang="en-US" dirty="0"/>
              <a:t> a “</a:t>
            </a:r>
            <a:r>
              <a:rPr lang="en-US" dirty="0" err="1"/>
              <a:t>coisas</a:t>
            </a:r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2CFC79-FDD2-D543-8BBF-7CD6BC9FD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4010C-9B72-3349-91CA-BAA667027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9C716-2A88-054E-862C-70E4432F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2" descr="j0235319">
            <a:extLst>
              <a:ext uri="{FF2B5EF4-FFF2-40B4-BE49-F238E27FC236}">
                <a16:creationId xmlns:a16="http://schemas.microsoft.com/office/drawing/2014/main" id="{B7A98ADE-C6B1-1348-A594-22E4943FB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1484313"/>
            <a:ext cx="117157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Stickman 08 by nicubunu - Blue stick man figure illustrating various actions (par of the ">
            <a:extLst>
              <a:ext uri="{FF2B5EF4-FFF2-40B4-BE49-F238E27FC236}">
                <a16:creationId xmlns:a16="http://schemas.microsoft.com/office/drawing/2014/main" id="{6112ACD2-3F06-7B43-92A7-32546845F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23812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8EE5EA7-008C-D949-8F1D-3603EB19E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3284538"/>
            <a:ext cx="142875" cy="1428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7354E65B-2DA1-DA4E-A43D-38FE5AEF5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3376613"/>
            <a:ext cx="71438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680C8612-AD39-8D42-A7D6-45F5BA9D19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4365625"/>
            <a:ext cx="71437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437BBB95-4E01-2F4B-9332-5408C1F0DE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437063"/>
            <a:ext cx="71437" cy="71437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00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609AEB07-AA01-6541-9C30-7D5A7789C1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4579938"/>
            <a:ext cx="144462" cy="433387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7F2FC5AF-9EDC-AE46-B4F1-E9AA9FDE9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5013325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900">
                <a:latin typeface="Verdana" charset="0"/>
                <a:ea typeface="ＭＳ Ｐゴシック" charset="0"/>
                <a:cs typeface="Arial" charset="0"/>
              </a:rPr>
              <a:t>Motion sensor</a:t>
            </a: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132ADC61-2F30-C540-A662-8A24C66D15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68538" y="4508500"/>
            <a:ext cx="142875" cy="64928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B62816C3-61D8-B346-A67C-7C1092598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5157788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900">
                <a:latin typeface="Verdana" charset="0"/>
                <a:ea typeface="ＭＳ Ｐゴシック" charset="0"/>
                <a:cs typeface="Arial" charset="0"/>
              </a:rPr>
              <a:t>Motion sensor</a:t>
            </a: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17E844C3-4C70-6B44-8987-AE41122A9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9563" y="3457575"/>
            <a:ext cx="360362" cy="358775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8" name="Text Box 15">
            <a:extLst>
              <a:ext uri="{FF2B5EF4-FFF2-40B4-BE49-F238E27FC236}">
                <a16:creationId xmlns:a16="http://schemas.microsoft.com/office/drawing/2014/main" id="{8AECCD1C-E36E-1C48-BDD0-0807341D3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9238" y="3789363"/>
            <a:ext cx="990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900">
                <a:latin typeface="Verdana" charset="0"/>
                <a:ea typeface="ＭＳ Ｐゴシック" charset="0"/>
                <a:cs typeface="Arial" charset="0"/>
              </a:rPr>
              <a:t>Motion sensor</a:t>
            </a: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EAF686D7-DFC0-FD4D-852F-2B8CF08A1B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116013" y="2492375"/>
            <a:ext cx="792162" cy="719138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ECFD80C9-D00C-CF41-9974-C091F5137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2205038"/>
            <a:ext cx="8461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900">
                <a:latin typeface="Verdana" charset="0"/>
                <a:ea typeface="ＭＳ Ｐゴシック" charset="0"/>
                <a:cs typeface="Arial" charset="0"/>
              </a:rPr>
              <a:t>ECG sensor</a:t>
            </a:r>
          </a:p>
        </p:txBody>
      </p:sp>
      <p:sp>
        <p:nvSpPr>
          <p:cNvPr id="21" name="Arc 18">
            <a:extLst>
              <a:ext uri="{FF2B5EF4-FFF2-40B4-BE49-F238E27FC236}">
                <a16:creationId xmlns:a16="http://schemas.microsoft.com/office/drawing/2014/main" id="{B02920E0-448C-5D48-8879-E243BF601BE4}"/>
              </a:ext>
            </a:extLst>
          </p:cNvPr>
          <p:cNvSpPr>
            <a:spLocks/>
          </p:cNvSpPr>
          <p:nvPr/>
        </p:nvSpPr>
        <p:spPr bwMode="auto">
          <a:xfrm rot="3089287">
            <a:off x="3492500" y="3140076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2" name="Arc 19">
            <a:extLst>
              <a:ext uri="{FF2B5EF4-FFF2-40B4-BE49-F238E27FC236}">
                <a16:creationId xmlns:a16="http://schemas.microsoft.com/office/drawing/2014/main" id="{2D23B4CB-9E01-6E44-8941-6989C9E4AD91}"/>
              </a:ext>
            </a:extLst>
          </p:cNvPr>
          <p:cNvSpPr>
            <a:spLocks/>
          </p:cNvSpPr>
          <p:nvPr/>
        </p:nvSpPr>
        <p:spPr bwMode="auto">
          <a:xfrm rot="3089287">
            <a:off x="3491706" y="3069432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3" name="Arc 20">
            <a:extLst>
              <a:ext uri="{FF2B5EF4-FFF2-40B4-BE49-F238E27FC236}">
                <a16:creationId xmlns:a16="http://schemas.microsoft.com/office/drawing/2014/main" id="{C93B48F1-B357-A147-8082-9AD9CD10ABA2}"/>
              </a:ext>
            </a:extLst>
          </p:cNvPr>
          <p:cNvSpPr>
            <a:spLocks/>
          </p:cNvSpPr>
          <p:nvPr/>
        </p:nvSpPr>
        <p:spPr bwMode="auto">
          <a:xfrm rot="3089287">
            <a:off x="2484437" y="5011738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4" name="Arc 21">
            <a:extLst>
              <a:ext uri="{FF2B5EF4-FFF2-40B4-BE49-F238E27FC236}">
                <a16:creationId xmlns:a16="http://schemas.microsoft.com/office/drawing/2014/main" id="{EA3AEF1A-05B5-644C-BD01-A12866C7CF46}"/>
              </a:ext>
            </a:extLst>
          </p:cNvPr>
          <p:cNvSpPr>
            <a:spLocks/>
          </p:cNvSpPr>
          <p:nvPr/>
        </p:nvSpPr>
        <p:spPr bwMode="auto">
          <a:xfrm rot="3089287">
            <a:off x="2483644" y="4941094"/>
            <a:ext cx="720725" cy="5762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5" name="Arc 22">
            <a:extLst>
              <a:ext uri="{FF2B5EF4-FFF2-40B4-BE49-F238E27FC236}">
                <a16:creationId xmlns:a16="http://schemas.microsoft.com/office/drawing/2014/main" id="{2400CFED-488D-644A-BC0A-32D3668A143D}"/>
              </a:ext>
            </a:extLst>
          </p:cNvPr>
          <p:cNvSpPr>
            <a:spLocks/>
          </p:cNvSpPr>
          <p:nvPr/>
        </p:nvSpPr>
        <p:spPr bwMode="auto">
          <a:xfrm rot="8055472">
            <a:off x="1047750" y="4489451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6" name="Arc 23">
            <a:extLst>
              <a:ext uri="{FF2B5EF4-FFF2-40B4-BE49-F238E27FC236}">
                <a16:creationId xmlns:a16="http://schemas.microsoft.com/office/drawing/2014/main" id="{C8B926A7-6C9F-CA44-A8B3-C76331F944F2}"/>
              </a:ext>
            </a:extLst>
          </p:cNvPr>
          <p:cNvSpPr>
            <a:spLocks/>
          </p:cNvSpPr>
          <p:nvPr/>
        </p:nvSpPr>
        <p:spPr bwMode="auto">
          <a:xfrm rot="8049972">
            <a:off x="970756" y="4437857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7" name="Arc 24">
            <a:extLst>
              <a:ext uri="{FF2B5EF4-FFF2-40B4-BE49-F238E27FC236}">
                <a16:creationId xmlns:a16="http://schemas.microsoft.com/office/drawing/2014/main" id="{D4530C56-EB70-1241-B6BB-078F59DCE8C4}"/>
              </a:ext>
            </a:extLst>
          </p:cNvPr>
          <p:cNvSpPr>
            <a:spLocks/>
          </p:cNvSpPr>
          <p:nvPr/>
        </p:nvSpPr>
        <p:spPr bwMode="auto">
          <a:xfrm rot="17233019">
            <a:off x="1268412" y="2747963"/>
            <a:ext cx="574675" cy="431800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8" name="Arc 25">
            <a:extLst>
              <a:ext uri="{FF2B5EF4-FFF2-40B4-BE49-F238E27FC236}">
                <a16:creationId xmlns:a16="http://schemas.microsoft.com/office/drawing/2014/main" id="{2BE8AF76-327A-A549-9E95-613B417F1154}"/>
              </a:ext>
            </a:extLst>
          </p:cNvPr>
          <p:cNvSpPr>
            <a:spLocks/>
          </p:cNvSpPr>
          <p:nvPr/>
        </p:nvSpPr>
        <p:spPr bwMode="auto">
          <a:xfrm rot="17220721">
            <a:off x="1186656" y="2637632"/>
            <a:ext cx="720725" cy="57626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80808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29" name="Picture 26" descr="#">
            <a:extLst>
              <a:ext uri="{FF2B5EF4-FFF2-40B4-BE49-F238E27FC236}">
                <a16:creationId xmlns:a16="http://schemas.microsoft.com/office/drawing/2014/main" id="{3BC2703E-78F7-FC4F-B610-7CE90025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508500"/>
            <a:ext cx="57626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Arc 27">
            <a:extLst>
              <a:ext uri="{FF2B5EF4-FFF2-40B4-BE49-F238E27FC236}">
                <a16:creationId xmlns:a16="http://schemas.microsoft.com/office/drawing/2014/main" id="{D73EB6B7-F8A4-184E-BC51-EC70C78B581D}"/>
              </a:ext>
            </a:extLst>
          </p:cNvPr>
          <p:cNvSpPr>
            <a:spLocks/>
          </p:cNvSpPr>
          <p:nvPr/>
        </p:nvSpPr>
        <p:spPr bwMode="auto">
          <a:xfrm rot="3172933">
            <a:off x="3511550" y="4221163"/>
            <a:ext cx="649288" cy="404812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1" name="Arc 28">
            <a:extLst>
              <a:ext uri="{FF2B5EF4-FFF2-40B4-BE49-F238E27FC236}">
                <a16:creationId xmlns:a16="http://schemas.microsoft.com/office/drawing/2014/main" id="{DCE73C2B-55D0-7444-809A-1A3A95FF7779}"/>
              </a:ext>
            </a:extLst>
          </p:cNvPr>
          <p:cNvSpPr>
            <a:spLocks/>
          </p:cNvSpPr>
          <p:nvPr/>
        </p:nvSpPr>
        <p:spPr bwMode="auto">
          <a:xfrm rot="3178077">
            <a:off x="3563144" y="4294982"/>
            <a:ext cx="504825" cy="331787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2" name="Arc 29">
            <a:extLst>
              <a:ext uri="{FF2B5EF4-FFF2-40B4-BE49-F238E27FC236}">
                <a16:creationId xmlns:a16="http://schemas.microsoft.com/office/drawing/2014/main" id="{AA56E245-A728-A448-83B4-373B43F5D35E}"/>
              </a:ext>
            </a:extLst>
          </p:cNvPr>
          <p:cNvSpPr>
            <a:spLocks/>
          </p:cNvSpPr>
          <p:nvPr/>
        </p:nvSpPr>
        <p:spPr bwMode="auto">
          <a:xfrm rot="3260608">
            <a:off x="3559175" y="4349750"/>
            <a:ext cx="431800" cy="260350"/>
          </a:xfrm>
          <a:custGeom>
            <a:avLst/>
            <a:gdLst>
              <a:gd name="G0" fmla="+- 0 0 0"/>
              <a:gd name="G1" fmla="+- 17315 0 0"/>
              <a:gd name="G2" fmla="+- 21600 0 0"/>
              <a:gd name="T0" fmla="*/ 12913 w 21600"/>
              <a:gd name="T1" fmla="*/ 0 h 17315"/>
              <a:gd name="T2" fmla="*/ 21600 w 21600"/>
              <a:gd name="T3" fmla="*/ 17315 h 17315"/>
              <a:gd name="T4" fmla="*/ 0 w 21600"/>
              <a:gd name="T5" fmla="*/ 17315 h 17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7315" fill="none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</a:path>
              <a:path w="21600" h="17315" stroke="0" extrusionOk="0">
                <a:moveTo>
                  <a:pt x="12913" y="-1"/>
                </a:moveTo>
                <a:cubicBezTo>
                  <a:pt x="18379" y="4076"/>
                  <a:pt x="21600" y="10495"/>
                  <a:pt x="21600" y="17315"/>
                </a:cubicBezTo>
                <a:lnTo>
                  <a:pt x="0" y="17315"/>
                </a:lnTo>
                <a:close/>
              </a:path>
            </a:pathLst>
          </a:custGeom>
          <a:noFill/>
          <a:ln w="12700">
            <a:solidFill>
              <a:srgbClr val="00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FF00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33" name="AutoShape 30">
            <a:extLst>
              <a:ext uri="{FF2B5EF4-FFF2-40B4-BE49-F238E27FC236}">
                <a16:creationId xmlns:a16="http://schemas.microsoft.com/office/drawing/2014/main" id="{9BBC84A2-F64E-ED40-8642-4E30C623F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4221163"/>
            <a:ext cx="360363" cy="287337"/>
          </a:xfrm>
          <a:prstGeom prst="lightningBol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34" name="Picture 31" descr="#">
            <a:extLst>
              <a:ext uri="{FF2B5EF4-FFF2-40B4-BE49-F238E27FC236}">
                <a16:creationId xmlns:a16="http://schemas.microsoft.com/office/drawing/2014/main" id="{C3D3FA85-7279-6E47-9486-2673BF89C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708275"/>
            <a:ext cx="20891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Line 32">
            <a:extLst>
              <a:ext uri="{FF2B5EF4-FFF2-40B4-BE49-F238E27FC236}">
                <a16:creationId xmlns:a16="http://schemas.microsoft.com/office/drawing/2014/main" id="{D1EFD29F-CD1B-4A40-BF46-0FD2A01F00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3438" y="4149725"/>
            <a:ext cx="2889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6" name="Picture 6">
            <a:extLst>
              <a:ext uri="{FF2B5EF4-FFF2-40B4-BE49-F238E27FC236}">
                <a16:creationId xmlns:a16="http://schemas.microsoft.com/office/drawing/2014/main" id="{A2278709-4017-9344-AB54-40197E504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724400"/>
            <a:ext cx="4445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Line 34">
            <a:extLst>
              <a:ext uri="{FF2B5EF4-FFF2-40B4-BE49-F238E27FC236}">
                <a16:creationId xmlns:a16="http://schemas.microsoft.com/office/drawing/2014/main" id="{E96BCA60-8F65-DC40-8366-AF8543FE7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7763" y="4149725"/>
            <a:ext cx="215900" cy="287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8" name="Picture 35" descr="MC900411406[1]">
            <a:extLst>
              <a:ext uri="{FF2B5EF4-FFF2-40B4-BE49-F238E27FC236}">
                <a16:creationId xmlns:a16="http://schemas.microsoft.com/office/drawing/2014/main" id="{25AD6573-A9E9-D04D-959E-06AE34BC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989138"/>
            <a:ext cx="4254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Line 36">
            <a:extLst>
              <a:ext uri="{FF2B5EF4-FFF2-40B4-BE49-F238E27FC236}">
                <a16:creationId xmlns:a16="http://schemas.microsoft.com/office/drawing/2014/main" id="{837C785D-BDF2-0145-9251-0FE33EC378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7763" y="2420938"/>
            <a:ext cx="64928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0" name="Picture 37" descr="#">
            <a:extLst>
              <a:ext uri="{FF2B5EF4-FFF2-40B4-BE49-F238E27FC236}">
                <a16:creationId xmlns:a16="http://schemas.microsoft.com/office/drawing/2014/main" id="{EACC2660-434E-5547-868C-156FC65A1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924175"/>
            <a:ext cx="7143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ine 38">
            <a:extLst>
              <a:ext uri="{FF2B5EF4-FFF2-40B4-BE49-F238E27FC236}">
                <a16:creationId xmlns:a16="http://schemas.microsoft.com/office/drawing/2014/main" id="{BFD8A6D2-DB18-AA4B-9E0A-F4D10E3ED3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2588" y="3284538"/>
            <a:ext cx="719137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2" name="Text Box 39">
            <a:extLst>
              <a:ext uri="{FF2B5EF4-FFF2-40B4-BE49-F238E27FC236}">
                <a16:creationId xmlns:a16="http://schemas.microsoft.com/office/drawing/2014/main" id="{96CFE4C5-8FC9-9D4B-8A40-1E6043C79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3284538"/>
            <a:ext cx="9128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7961" dir="2700000" algn="ctr" rotWithShape="0">
                    <a:srgbClr val="FFFFFF">
                      <a:gamma/>
                      <a:shade val="60000"/>
                      <a:invGamma/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400">
                <a:latin typeface="Verdana" charset="0"/>
                <a:ea typeface="ＭＳ Ｐゴシック" charset="0"/>
                <a:cs typeface="Arial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40585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D8E54-74EB-CD4F-9069-8D2C40B0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“IoT enables de future”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25422-FA68-3C44-9C9F-00E2E346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5BE44-373F-CE4F-B32F-21602ACD6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ACCE1-9A68-9041-BE3E-A48BB082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2D34B-3BFE-D74E-8584-4C7C950F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8458200" cy="45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4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47E64-4C4D-E849-83B0-FBD82AD2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Tendências</a:t>
            </a:r>
            <a:r>
              <a:rPr lang="en-US" dirty="0"/>
              <a:t> da </a:t>
            </a:r>
            <a:r>
              <a:rPr lang="en-US" dirty="0" err="1"/>
              <a:t>tecnologia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71E38-7026-DE4F-93E5-845603AE4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A849C-E815-0E4C-9295-AE1A83EA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Segurança na IoT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2450C-6ED2-E54D-A0B5-AB339AC8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4" descr="http://upload.wikimedia.org/wikipedia/commons/5/5a/Internet_of_Things.png">
            <a:extLst>
              <a:ext uri="{FF2B5EF4-FFF2-40B4-BE49-F238E27FC236}">
                <a16:creationId xmlns:a16="http://schemas.microsoft.com/office/drawing/2014/main" id="{9959434D-A79F-F84C-8D5D-EBC62226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49861"/>
            <a:ext cx="8202612" cy="4998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845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15820</TotalTime>
  <Words>2055</Words>
  <Application>Microsoft Macintosh PowerPoint</Application>
  <PresentationFormat>On-screen Show (4:3)</PresentationFormat>
  <Paragraphs>450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Gill Sans MT</vt:lpstr>
      <vt:lpstr>Tw Cen MT</vt:lpstr>
      <vt:lpstr>Verdana</vt:lpstr>
      <vt:lpstr>Wingdings</vt:lpstr>
      <vt:lpstr>Wingdings 3</vt:lpstr>
      <vt:lpstr>santos_theme</vt:lpstr>
      <vt:lpstr>Segurança na IoT  Perspectiva geral e o caso SmartThings</vt:lpstr>
      <vt:lpstr>O que é a Internet of Things (IoT)?</vt:lpstr>
      <vt:lpstr>Definição de IoT</vt:lpstr>
      <vt:lpstr>Mais definições</vt:lpstr>
      <vt:lpstr>“Coisas” ligadas à Internet</vt:lpstr>
      <vt:lpstr>“Coisas” ligadas a “coisas”</vt:lpstr>
      <vt:lpstr>Pessoas ligadas a “coisas”</vt:lpstr>
      <vt:lpstr>“IoT enables de future”</vt:lpstr>
      <vt:lpstr>Tendências da tecnologia</vt:lpstr>
      <vt:lpstr>Proliferação de redes wireless de sensores</vt:lpstr>
      <vt:lpstr>Ecosistema IoT oferecido por provedor de serviço</vt:lpstr>
      <vt:lpstr>SmartHome: Casa inteligente</vt:lpstr>
      <vt:lpstr>Duas faces da segurança: safety e segurança</vt:lpstr>
      <vt:lpstr>Problemas de safety: Exemplos de acidentes</vt:lpstr>
      <vt:lpstr>Problemas de security: Exemplos de incidentes</vt:lpstr>
      <vt:lpstr>Outro exemplo de violação de security</vt:lpstr>
      <vt:lpstr>Exemplo onde safety e security são afectados</vt:lpstr>
      <vt:lpstr>O que vamos ver a seguir</vt:lpstr>
      <vt:lpstr>Riscos e desafios de segurança em IoT</vt:lpstr>
      <vt:lpstr>Estudo realizado pela IETF</vt:lpstr>
      <vt:lpstr>Dimensões da segurança em IoT</vt:lpstr>
      <vt:lpstr>Vulnerabilidades no ciclo de vida das “coisas”</vt:lpstr>
      <vt:lpstr>Vulnerabilidades no ciclo de vida das “coisas”</vt:lpstr>
      <vt:lpstr>Ameaças de segurança para as “coisas”</vt:lpstr>
      <vt:lpstr>Ameaças de segurança para as “coisas”</vt:lpstr>
      <vt:lpstr>Ameaças de segurança para as “coisas”</vt:lpstr>
      <vt:lpstr>Ameaças de segurança para as “coisas”</vt:lpstr>
      <vt:lpstr>Ameaças de segurança para as “coisas”</vt:lpstr>
      <vt:lpstr>Ameaças de segurança para as “coisas”</vt:lpstr>
      <vt:lpstr>Ameaças de segurança para as “coisas”</vt:lpstr>
      <vt:lpstr>Ameaças de segurança para as “coisas”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Desafios para IoT segura</vt:lpstr>
      <vt:lpstr>OWASP IoT top 10 vulnerabilities 2018</vt:lpstr>
      <vt:lpstr>Três problemas sérios na plataforma SmartThings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4082</cp:revision>
  <cp:lastPrinted>2019-07-09T01:35:01Z</cp:lastPrinted>
  <dcterms:created xsi:type="dcterms:W3CDTF">2012-05-28T08:58:25Z</dcterms:created>
  <dcterms:modified xsi:type="dcterms:W3CDTF">2019-07-19T05:20:11Z</dcterms:modified>
</cp:coreProperties>
</file>